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82"/>
  </p:notesMasterIdLst>
  <p:handoutMasterIdLst>
    <p:handoutMasterId r:id="rId83"/>
  </p:handoutMasterIdLst>
  <p:sldIdLst>
    <p:sldId id="286" r:id="rId2"/>
    <p:sldId id="306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308" r:id="rId13"/>
    <p:sldId id="296" r:id="rId14"/>
    <p:sldId id="297" r:id="rId15"/>
    <p:sldId id="298" r:id="rId16"/>
    <p:sldId id="299" r:id="rId17"/>
    <p:sldId id="300" r:id="rId18"/>
    <p:sldId id="301" r:id="rId19"/>
    <p:sldId id="309" r:id="rId20"/>
    <p:sldId id="302" r:id="rId21"/>
    <p:sldId id="304" r:id="rId22"/>
    <p:sldId id="307" r:id="rId23"/>
    <p:sldId id="361" r:id="rId24"/>
    <p:sldId id="363" r:id="rId25"/>
    <p:sldId id="364" r:id="rId26"/>
    <p:sldId id="310" r:id="rId27"/>
    <p:sldId id="311" r:id="rId28"/>
    <p:sldId id="312" r:id="rId29"/>
    <p:sldId id="313" r:id="rId30"/>
    <p:sldId id="314" r:id="rId31"/>
    <p:sldId id="315" r:id="rId32"/>
    <p:sldId id="316" r:id="rId33"/>
    <p:sldId id="317" r:id="rId34"/>
    <p:sldId id="318" r:id="rId35"/>
    <p:sldId id="319" r:id="rId36"/>
    <p:sldId id="320" r:id="rId37"/>
    <p:sldId id="321" r:id="rId38"/>
    <p:sldId id="322" r:id="rId39"/>
    <p:sldId id="323" r:id="rId40"/>
    <p:sldId id="324" r:id="rId41"/>
    <p:sldId id="325" r:id="rId42"/>
    <p:sldId id="326" r:id="rId43"/>
    <p:sldId id="327" r:id="rId44"/>
    <p:sldId id="328" r:id="rId45"/>
    <p:sldId id="339" r:id="rId46"/>
    <p:sldId id="329" r:id="rId47"/>
    <p:sldId id="360" r:id="rId48"/>
    <p:sldId id="370" r:id="rId49"/>
    <p:sldId id="365" r:id="rId50"/>
    <p:sldId id="372" r:id="rId51"/>
    <p:sldId id="366" r:id="rId52"/>
    <p:sldId id="367" r:id="rId53"/>
    <p:sldId id="368" r:id="rId54"/>
    <p:sldId id="369" r:id="rId55"/>
    <p:sldId id="371" r:id="rId56"/>
    <p:sldId id="340" r:id="rId57"/>
    <p:sldId id="374" r:id="rId58"/>
    <p:sldId id="341" r:id="rId59"/>
    <p:sldId id="342" r:id="rId60"/>
    <p:sldId id="343" r:id="rId61"/>
    <p:sldId id="345" r:id="rId62"/>
    <p:sldId id="346" r:id="rId63"/>
    <p:sldId id="347" r:id="rId64"/>
    <p:sldId id="348" r:id="rId65"/>
    <p:sldId id="349" r:id="rId66"/>
    <p:sldId id="350" r:id="rId67"/>
    <p:sldId id="351" r:id="rId68"/>
    <p:sldId id="352" r:id="rId69"/>
    <p:sldId id="353" r:id="rId70"/>
    <p:sldId id="354" r:id="rId71"/>
    <p:sldId id="355" r:id="rId72"/>
    <p:sldId id="359" r:id="rId73"/>
    <p:sldId id="330" r:id="rId74"/>
    <p:sldId id="332" r:id="rId75"/>
    <p:sldId id="333" r:id="rId76"/>
    <p:sldId id="334" r:id="rId77"/>
    <p:sldId id="335" r:id="rId78"/>
    <p:sldId id="336" r:id="rId79"/>
    <p:sldId id="337" r:id="rId80"/>
    <p:sldId id="338" r:id="rId8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6EB9"/>
    <a:srgbClr val="FECD04"/>
    <a:srgbClr val="FFB80D"/>
    <a:srgbClr val="111B75"/>
    <a:srgbClr val="FFCB27"/>
    <a:srgbClr val="993300"/>
    <a:srgbClr val="FFE9A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65" autoAdjust="0"/>
    <p:restoredTop sz="94617" autoAdjust="0"/>
  </p:normalViewPr>
  <p:slideViewPr>
    <p:cSldViewPr>
      <p:cViewPr varScale="1">
        <p:scale>
          <a:sx n="69" d="100"/>
          <a:sy n="69" d="100"/>
        </p:scale>
        <p:origin x="-1590" y="-108"/>
      </p:cViewPr>
      <p:guideLst>
        <p:guide orient="horz" pos="52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4081AE5-E6B3-474E-ACA9-EE5B9F50D5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2A50EFE-6AC1-47F2-A45C-1A2D2EFC6B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EA2EED-F2B2-4B12-949A-A99EB0007601}" type="slidenum">
              <a:rPr lang="en-US"/>
              <a:pPr/>
              <a:t>1</a:t>
            </a:fld>
            <a:endParaRPr 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Pokazujem</a:t>
            </a:r>
            <a:r>
              <a:rPr lang="hr-HR" baseline="0" dirty="0" smtClean="0"/>
              <a:t> kako izgleda </a:t>
            </a:r>
            <a:r>
              <a:rPr lang="hr-HR" baseline="0" dirty="0" err="1" smtClean="0"/>
              <a:t>TwinSpace</a:t>
            </a:r>
            <a:r>
              <a:rPr lang="hr-HR" baseline="0" dirty="0" smtClean="0"/>
              <a:t> za svaki projekt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6BC62-1B73-4058-B743-2978C52EBA73}" type="slidenum">
              <a:rPr lang="hr-HR" smtClean="0"/>
              <a:pPr/>
              <a:t>32</a:t>
            </a:fld>
            <a:endParaRPr lang="hr-H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6BC62-1B73-4058-B743-2978C52EBA73}" type="slidenum">
              <a:rPr lang="hr-HR" smtClean="0"/>
              <a:pPr/>
              <a:t>43</a:t>
            </a:fld>
            <a:endParaRPr lang="hr-H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6BC62-1B73-4058-B743-2978C52EBA73}" type="slidenum">
              <a:rPr lang="hr-HR" smtClean="0"/>
              <a:pPr/>
              <a:t>72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 userDrawn="1"/>
        </p:nvSpPr>
        <p:spPr bwMode="auto">
          <a:xfrm>
            <a:off x="533400" y="3200400"/>
            <a:ext cx="7924800" cy="152400"/>
          </a:xfrm>
          <a:prstGeom prst="rect">
            <a:avLst/>
          </a:prstGeom>
          <a:solidFill>
            <a:srgbClr val="FECD0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GB">
              <a:solidFill>
                <a:srgbClr val="FFB80D"/>
              </a:solidFill>
            </a:endParaRPr>
          </a:p>
        </p:txBody>
      </p:sp>
      <p:pic>
        <p:nvPicPr>
          <p:cNvPr id="6" name="Picture 7" descr="www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04014"/>
            <a:ext cx="2520280" cy="630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8"/>
          <p:cNvSpPr>
            <a:spLocks noChangeShapeType="1"/>
          </p:cNvSpPr>
          <p:nvPr userDrawn="1"/>
        </p:nvSpPr>
        <p:spPr bwMode="auto">
          <a:xfrm>
            <a:off x="533400" y="762000"/>
            <a:ext cx="7924800" cy="0"/>
          </a:xfrm>
          <a:prstGeom prst="line">
            <a:avLst/>
          </a:prstGeom>
          <a:noFill/>
          <a:ln w="6350">
            <a:solidFill>
              <a:srgbClr val="111B75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BE"/>
          </a:p>
        </p:txBody>
      </p:sp>
      <p:sp>
        <p:nvSpPr>
          <p:cNvPr id="8" name="Line 9"/>
          <p:cNvSpPr>
            <a:spLocks noChangeShapeType="1"/>
          </p:cNvSpPr>
          <p:nvPr userDrawn="1"/>
        </p:nvSpPr>
        <p:spPr bwMode="auto">
          <a:xfrm>
            <a:off x="533400" y="6172200"/>
            <a:ext cx="7924800" cy="0"/>
          </a:xfrm>
          <a:prstGeom prst="line">
            <a:avLst/>
          </a:prstGeom>
          <a:noFill/>
          <a:ln w="6350">
            <a:solidFill>
              <a:srgbClr val="111B75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BE"/>
          </a:p>
        </p:txBody>
      </p:sp>
      <p:pic>
        <p:nvPicPr>
          <p:cNvPr id="9" name="Picture 10" descr="logo_etwinni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76200"/>
            <a:ext cx="9906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581400"/>
            <a:ext cx="7696200" cy="1752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476EB9"/>
                </a:solidFill>
              </a:defRPr>
            </a:lvl1pPr>
          </a:lstStyle>
          <a:p>
            <a:r>
              <a:rPr lang="hr-HR" smtClean="0"/>
              <a:t>Kliknite da biste uredili stil podnaslova matrice</a:t>
            </a:r>
            <a:endParaRPr lang="en-US"/>
          </a:p>
        </p:txBody>
      </p:sp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559" y="6213493"/>
            <a:ext cx="1550169" cy="644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234549"/>
            <a:ext cx="1584176" cy="62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ll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fr-BE"/>
          </a:p>
        </p:txBody>
      </p:sp>
    </p:spTree>
  </p:cSld>
  <p:clrMapOvr>
    <a:masterClrMapping/>
  </p:clrMapOvr>
  <p:transition>
    <p:pull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3350" y="838200"/>
            <a:ext cx="1981200" cy="524827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838200"/>
            <a:ext cx="5791200" cy="524827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fr-BE"/>
          </a:p>
        </p:txBody>
      </p:sp>
    </p:spTree>
  </p:cSld>
  <p:clrMapOvr>
    <a:masterClrMapping/>
  </p:clrMapOvr>
  <p:transition>
    <p:pull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fr-BE"/>
          </a:p>
        </p:txBody>
      </p:sp>
    </p:spTree>
  </p:cSld>
  <p:clrMapOvr>
    <a:masterClrMapping/>
  </p:clrMapOvr>
  <p:transition>
    <p:pull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</p:spTree>
  </p:cSld>
  <p:clrMapOvr>
    <a:masterClrMapping/>
  </p:clrMapOvr>
  <p:transition>
    <p:pull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989138"/>
            <a:ext cx="3886200" cy="4097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8350" y="1989138"/>
            <a:ext cx="3886200" cy="4097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fr-BE"/>
          </a:p>
        </p:txBody>
      </p:sp>
    </p:spTree>
  </p:cSld>
  <p:clrMapOvr>
    <a:masterClrMapping/>
  </p:clrMapOvr>
  <p:transition>
    <p:pull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fr-BE"/>
          </a:p>
        </p:txBody>
      </p:sp>
    </p:spTree>
  </p:cSld>
  <p:clrMapOvr>
    <a:masterClrMapping/>
  </p:clrMapOvr>
  <p:transition>
    <p:pull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fr-BE"/>
          </a:p>
        </p:txBody>
      </p:sp>
    </p:spTree>
  </p:cSld>
  <p:clrMapOvr>
    <a:masterClrMapping/>
  </p:clrMapOvr>
  <p:transition>
    <p:pull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</p:spTree>
  </p:cSld>
  <p:clrMapOvr>
    <a:masterClrMapping/>
  </p:clrMapOvr>
  <p:transition>
    <p:pull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r-HR" noProof="0" smtClean="0"/>
              <a:t>Pritisnite ikonu za dodavanje slike</a:t>
            </a:r>
            <a:endParaRPr lang="fr-B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</p:spTree>
  </p:cSld>
  <p:clrMapOvr>
    <a:masterClrMapping/>
  </p:clrMapOvr>
  <p:transition>
    <p:pull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Rectangle 70"/>
          <p:cNvSpPr>
            <a:spLocks noChangeArrowheads="1"/>
          </p:cNvSpPr>
          <p:nvPr/>
        </p:nvSpPr>
        <p:spPr bwMode="auto">
          <a:xfrm>
            <a:off x="533400" y="1219200"/>
            <a:ext cx="7924800" cy="152400"/>
          </a:xfrm>
          <a:prstGeom prst="rect">
            <a:avLst/>
          </a:prstGeom>
          <a:solidFill>
            <a:srgbClr val="FECD0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GB">
              <a:solidFill>
                <a:srgbClr val="FFB80D"/>
              </a:solidFill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838200"/>
            <a:ext cx="7696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 naslova matrice</a:t>
            </a:r>
            <a:endParaRPr lang="en-US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989138"/>
            <a:ext cx="7924800" cy="409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smtClean="0"/>
          </a:p>
        </p:txBody>
      </p:sp>
      <p:sp>
        <p:nvSpPr>
          <p:cNvPr id="1087" name="Line 63"/>
          <p:cNvSpPr>
            <a:spLocks noChangeShapeType="1"/>
          </p:cNvSpPr>
          <p:nvPr/>
        </p:nvSpPr>
        <p:spPr bwMode="auto">
          <a:xfrm>
            <a:off x="533400" y="762000"/>
            <a:ext cx="7924800" cy="0"/>
          </a:xfrm>
          <a:prstGeom prst="line">
            <a:avLst/>
          </a:prstGeom>
          <a:noFill/>
          <a:ln w="6350">
            <a:solidFill>
              <a:srgbClr val="111B75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BE"/>
          </a:p>
        </p:txBody>
      </p:sp>
      <p:sp>
        <p:nvSpPr>
          <p:cNvPr id="1088" name="Line 64"/>
          <p:cNvSpPr>
            <a:spLocks noChangeShapeType="1"/>
          </p:cNvSpPr>
          <p:nvPr/>
        </p:nvSpPr>
        <p:spPr bwMode="auto">
          <a:xfrm>
            <a:off x="533400" y="6172200"/>
            <a:ext cx="7924800" cy="0"/>
          </a:xfrm>
          <a:prstGeom prst="line">
            <a:avLst/>
          </a:prstGeom>
          <a:noFill/>
          <a:ln w="6350">
            <a:solidFill>
              <a:srgbClr val="111B75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BE"/>
          </a:p>
        </p:txBody>
      </p:sp>
      <p:pic>
        <p:nvPicPr>
          <p:cNvPr id="1033" name="Picture 69" descr="logo_etwinni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33400" y="76200"/>
            <a:ext cx="9906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559" y="6213493"/>
            <a:ext cx="1550169" cy="644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6206211"/>
            <a:ext cx="1656184" cy="65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7" descr="www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372200" y="104014"/>
            <a:ext cx="2520280" cy="630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>
    <p:pull dir="lu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11B7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11B75"/>
          </a:solidFill>
          <a:latin typeface="Arial" charset="0"/>
          <a:ea typeface="ＭＳ Ｐゴシック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11B75"/>
          </a:solidFill>
          <a:latin typeface="Arial" charset="0"/>
          <a:ea typeface="ＭＳ Ｐゴシック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11B75"/>
          </a:solidFill>
          <a:latin typeface="Arial" charset="0"/>
          <a:ea typeface="ＭＳ Ｐゴシック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11B75"/>
          </a:solidFill>
          <a:latin typeface="Arial" charset="0"/>
          <a:ea typeface="ＭＳ Ｐゴシック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11B75"/>
          </a:solidFill>
          <a:latin typeface="Arial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11B75"/>
          </a:solidFill>
          <a:latin typeface="Arial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11B75"/>
          </a:solidFill>
          <a:latin typeface="Arial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11B75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3200">
          <a:solidFill>
            <a:srgbClr val="111B75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476EB9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111B75"/>
          </a:solidFill>
          <a:latin typeface="+mn-lt"/>
          <a:ea typeface="+mn-ea"/>
        </a:defRPr>
      </a:lvl3pPr>
      <a:lvl4pPr marL="15621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476EB9"/>
          </a:solidFill>
          <a:latin typeface="+mn-lt"/>
          <a:ea typeface="+mn-ea"/>
        </a:defRPr>
      </a:lvl4pPr>
      <a:lvl5pPr marL="1981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11B75"/>
          </a:solidFill>
          <a:latin typeface="+mn-lt"/>
          <a:ea typeface="+mn-ea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11B75"/>
          </a:solidFill>
          <a:latin typeface="+mn-lt"/>
          <a:ea typeface="+mn-ea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11B75"/>
          </a:solidFill>
          <a:latin typeface="+mn-lt"/>
          <a:ea typeface="+mn-ea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11B75"/>
          </a:solidFill>
          <a:latin typeface="+mn-lt"/>
          <a:ea typeface="+mn-ea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11B75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ec.europa.eu/education/trainingdatabase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obilnost.hr/index.php?id=321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etwinning@mobilnost.hr" TargetMode="External"/><Relationship Id="rId2" Type="http://schemas.openxmlformats.org/officeDocument/2006/relationships/hyperlink" Target="mailto:comenius@mobilnost.hr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obilnost.hr/" TargetMode="External"/><Relationship Id="rId4" Type="http://schemas.openxmlformats.org/officeDocument/2006/relationships/hyperlink" Target="mailto:pripremniposjeti@mobilnost.hr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2.jpeg"/><Relationship Id="rId3" Type="http://schemas.openxmlformats.org/officeDocument/2006/relationships/image" Target="../media/image16.jpeg"/><Relationship Id="rId7" Type="http://schemas.openxmlformats.org/officeDocument/2006/relationships/hyperlink" Target="https://lh4.googleusercontent.com/--qhqPGC5P_g/TYufhfXXsfI/AAAAAAAAAU4/JL4lBazu8ng/s1600/DSC_0092.JPG" TargetMode="External"/><Relationship Id="rId12" Type="http://schemas.openxmlformats.org/officeDocument/2006/relationships/hyperlink" Target="http://4.bp.blogspot.com/_ROuk1esyrZ0/TU6vOGWa75I/AAAAAAAAAOA/YN5k_Jrc2AM/s1600/twinnyle+009.jpg" TargetMode="External"/><Relationship Id="rId2" Type="http://schemas.openxmlformats.org/officeDocument/2006/relationships/hyperlink" Target="http://4.bp.blogspot.com/_ROuk1esyrZ0/TT00Z-8xj4I/AAAAAAAAAJw/hSKrGALhIeM/s1600/2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1.jpeg"/><Relationship Id="rId5" Type="http://schemas.openxmlformats.org/officeDocument/2006/relationships/hyperlink" Target="http://3.bp.blogspot.com/_ROuk1esyrZ0/TPO4gVs-R0I/AAAAAAAAAAg/SFbRPBrbQKw/s1600/Twinny+isst+eine+Waffel.JPG" TargetMode="External"/><Relationship Id="rId10" Type="http://schemas.openxmlformats.org/officeDocument/2006/relationships/hyperlink" Target="https://lh5.googleusercontent.com/-dlBKvVOPHCI/TYXB9vGpJOI/AAAAAAAAAT4/J6YVUukdiwE/s1600/Picnik+collage.jpg" TargetMode="External"/><Relationship Id="rId4" Type="http://schemas.openxmlformats.org/officeDocument/2006/relationships/image" Target="../media/image17.jpeg"/><Relationship Id="rId9" Type="http://schemas.openxmlformats.org/officeDocument/2006/relationships/image" Target="../media/image20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hyperlink" Target="http://img402.imageshack.us/i/telegramme001.jpg/" TargetMode="External"/><Relationship Id="rId4" Type="http://schemas.openxmlformats.org/officeDocument/2006/relationships/image" Target="../media/image37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hyperlink" Target="mailto:lidija.kralj@skole.hr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bilnost.hr/index.php?id=24" TargetMode="External"/><Relationship Id="rId2" Type="http://schemas.openxmlformats.org/officeDocument/2006/relationships/hyperlink" Target="http://www.mobilnost.hr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1371600"/>
            <a:ext cx="7918648" cy="2057400"/>
          </a:xfrm>
        </p:spPr>
        <p:txBody>
          <a:bodyPr/>
          <a:lstStyle/>
          <a:p>
            <a:pPr algn="ctr" eaLnBrk="1" hangingPunct="1"/>
            <a:r>
              <a:rPr lang="hr-HR" sz="4400" dirty="0" smtClean="0"/>
              <a:t>Comenius i </a:t>
            </a:r>
            <a:r>
              <a:rPr lang="fr-BE" sz="4400" dirty="0" smtClean="0"/>
              <a:t>eTwinning</a:t>
            </a:r>
            <a:endParaRPr lang="en-GB" sz="32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71800" y="4221088"/>
            <a:ext cx="6120680" cy="1512168"/>
          </a:xfrm>
        </p:spPr>
        <p:txBody>
          <a:bodyPr/>
          <a:lstStyle/>
          <a:p>
            <a:pPr eaLnBrk="1" hangingPunct="1"/>
            <a:endParaRPr lang="fr-BE" dirty="0" smtClean="0"/>
          </a:p>
          <a:p>
            <a:pPr eaLnBrk="1" hangingPunct="1"/>
            <a:r>
              <a:rPr lang="hr-HR" sz="2400" dirty="0" smtClean="0"/>
              <a:t>Lidija Kralj, </a:t>
            </a:r>
            <a:r>
              <a:rPr lang="hr-HR" sz="2400" dirty="0" err="1" smtClean="0"/>
              <a:t>prof</a:t>
            </a:r>
            <a:r>
              <a:rPr lang="hr-HR" sz="2400" dirty="0" smtClean="0"/>
              <a:t>. matematike i informatike</a:t>
            </a:r>
          </a:p>
          <a:p>
            <a:pPr eaLnBrk="1" hangingPunct="1"/>
            <a:r>
              <a:rPr lang="hr-HR" sz="2400" dirty="0" smtClean="0"/>
              <a:t>eTwinning ambasadorica</a:t>
            </a:r>
            <a:endParaRPr lang="fr-BE" sz="2400" dirty="0" smtClean="0"/>
          </a:p>
          <a:p>
            <a:pPr eaLnBrk="1" hangingPunct="1"/>
            <a:endParaRPr lang="fr-BE" sz="2400" dirty="0" smtClean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Kako pronaći stručno usavršavanje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COMENIUS AND </a:t>
            </a:r>
            <a:r>
              <a:rPr lang="en-US" dirty="0" err="1" smtClean="0"/>
              <a:t>GRUNDTVIG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IN-SERVICE TRAINING FOR SCHOOL AND ADULT EDUCATORS </a:t>
            </a:r>
          </a:p>
          <a:p>
            <a:endParaRPr lang="hr-HR" dirty="0" smtClean="0"/>
          </a:p>
          <a:p>
            <a:r>
              <a:rPr lang="hr-HR" dirty="0" smtClean="0">
                <a:hlinkClick r:id="rId2"/>
              </a:rPr>
              <a:t>http://ec.europa.eu/</a:t>
            </a:r>
            <a:r>
              <a:rPr lang="hr-HR" dirty="0" err="1" smtClean="0">
                <a:hlinkClick r:id="rId2"/>
              </a:rPr>
              <a:t>education</a:t>
            </a:r>
            <a:r>
              <a:rPr lang="hr-HR" dirty="0" smtClean="0">
                <a:hlinkClick r:id="rId2"/>
              </a:rPr>
              <a:t>/</a:t>
            </a:r>
            <a:r>
              <a:rPr lang="hr-HR" dirty="0" err="1" smtClean="0">
                <a:hlinkClick r:id="rId2"/>
              </a:rPr>
              <a:t>trainingdatabase</a:t>
            </a:r>
            <a:r>
              <a:rPr lang="hr-HR" dirty="0" smtClean="0">
                <a:hlinkClick r:id="rId2"/>
              </a:rPr>
              <a:t>/</a:t>
            </a:r>
            <a:r>
              <a:rPr lang="hr-HR" dirty="0" smtClean="0"/>
              <a:t> </a:t>
            </a:r>
            <a:endParaRPr lang="hr-HR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Postupak prijave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23528" y="1628800"/>
            <a:ext cx="8424936" cy="4457675"/>
          </a:xfrm>
        </p:spPr>
        <p:txBody>
          <a:bodyPr/>
          <a:lstStyle/>
          <a:p>
            <a:r>
              <a:rPr lang="hr-HR" dirty="0" smtClean="0"/>
              <a:t>Rokovi</a:t>
            </a:r>
          </a:p>
          <a:p>
            <a:pPr lvl="1"/>
            <a:r>
              <a:rPr lang="hr-HR" dirty="0" smtClean="0"/>
              <a:t>16. 1. za aktivnosti nakon 1. svibnja 2012.</a:t>
            </a:r>
          </a:p>
          <a:p>
            <a:pPr lvl="1"/>
            <a:r>
              <a:rPr lang="hr-HR" dirty="0" smtClean="0"/>
              <a:t>30. 4. aktivnosti nakon 1. rujna 2012.</a:t>
            </a:r>
          </a:p>
          <a:p>
            <a:pPr lvl="1"/>
            <a:r>
              <a:rPr lang="hr-HR" dirty="0" smtClean="0"/>
              <a:t>17. 9. aktivnosti nakon 1. siječnja 2013.</a:t>
            </a:r>
          </a:p>
          <a:p>
            <a:r>
              <a:rPr lang="hr-HR" dirty="0" smtClean="0"/>
              <a:t>Postupak</a:t>
            </a:r>
          </a:p>
          <a:p>
            <a:pPr lvl="1"/>
            <a:r>
              <a:rPr lang="hr-HR" sz="2400" dirty="0" smtClean="0"/>
              <a:t>pronađite stručno usavršavanje</a:t>
            </a:r>
          </a:p>
          <a:p>
            <a:pPr lvl="1"/>
            <a:r>
              <a:rPr lang="hr-HR" sz="2400" dirty="0" smtClean="0"/>
              <a:t>kontaktirajte organizatora i rezervirajte mjesto</a:t>
            </a:r>
          </a:p>
          <a:p>
            <a:pPr lvl="1"/>
            <a:r>
              <a:rPr lang="hr-HR" sz="2400" dirty="0" smtClean="0"/>
              <a:t>ispunite prijavni obrazac</a:t>
            </a:r>
          </a:p>
          <a:p>
            <a:pPr lvl="1"/>
            <a:r>
              <a:rPr lang="hr-HR" sz="2400" dirty="0" smtClean="0"/>
              <a:t>pošaljite prijavni obrazac (elektronički i papirnati)</a:t>
            </a:r>
            <a:endParaRPr lang="hr-HR" sz="2400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Vježba 1.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Pronađite stručno usavršavanje koje vam je zanimljivo</a:t>
            </a:r>
          </a:p>
          <a:p>
            <a:pPr lvl="1"/>
            <a:r>
              <a:rPr lang="hr-HR" dirty="0" smtClean="0"/>
              <a:t>zabilježite potrebne informacije</a:t>
            </a:r>
          </a:p>
          <a:p>
            <a:pPr lvl="1"/>
            <a:r>
              <a:rPr lang="hr-HR" dirty="0" smtClean="0"/>
              <a:t>odaberite rok za prijavu</a:t>
            </a:r>
          </a:p>
          <a:p>
            <a:r>
              <a:rPr lang="hr-HR" dirty="0" smtClean="0"/>
              <a:t>Pronađite pripadni obrazac za prijavu</a:t>
            </a:r>
          </a:p>
          <a:p>
            <a:pPr lvl="1"/>
            <a:r>
              <a:rPr lang="hr-HR" dirty="0" smtClean="0"/>
              <a:t>spremite ga na računalo</a:t>
            </a:r>
          </a:p>
          <a:p>
            <a:pPr lvl="1"/>
            <a:r>
              <a:rPr lang="hr-HR" dirty="0" smtClean="0"/>
              <a:t>pročitajte upute za popunjavanje obrasca</a:t>
            </a:r>
          </a:p>
          <a:p>
            <a:pPr lvl="1"/>
            <a:endParaRPr lang="hr-HR" dirty="0"/>
          </a:p>
        </p:txBody>
      </p:sp>
    </p:spTree>
  </p:cSld>
  <p:clrMapOvr>
    <a:masterClrMapping/>
  </p:clrMapOvr>
  <p:transition>
    <p:pull dir="l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Comenius asistenti</a:t>
            </a:r>
            <a:endParaRPr lang="hr-H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078" y="1484784"/>
            <a:ext cx="8114362" cy="4507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Comenius ugošćivanje asistenata</a:t>
            </a:r>
            <a:endParaRPr lang="hr-H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61771"/>
            <a:ext cx="8081199" cy="4415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Individualna mobilnost učenika</a:t>
            </a:r>
            <a:endParaRPr lang="hr-H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799814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Suradnja ustanova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Comenius školska partnerstva - 2 godine</a:t>
            </a:r>
          </a:p>
          <a:p>
            <a:pPr lvl="1"/>
            <a:r>
              <a:rPr lang="hr-HR" dirty="0" smtClean="0"/>
              <a:t>multilateralna - najmanje 3 škole</a:t>
            </a:r>
          </a:p>
          <a:p>
            <a:pPr lvl="1"/>
            <a:r>
              <a:rPr lang="hr-HR" dirty="0" smtClean="0"/>
              <a:t>bilateralna - 2 škole, strani jezik</a:t>
            </a:r>
          </a:p>
          <a:p>
            <a:r>
              <a:rPr lang="hr-HR" dirty="0" smtClean="0"/>
              <a:t>Comenius </a:t>
            </a:r>
            <a:r>
              <a:rPr lang="hr-HR" dirty="0" err="1" smtClean="0"/>
              <a:t>Reggio</a:t>
            </a:r>
            <a:r>
              <a:rPr lang="hr-HR" dirty="0" smtClean="0"/>
              <a:t> partnerstva - 2 godine</a:t>
            </a:r>
          </a:p>
          <a:p>
            <a:pPr lvl="1"/>
            <a:r>
              <a:rPr lang="hr-HR" dirty="0" smtClean="0"/>
              <a:t>2 regije </a:t>
            </a:r>
          </a:p>
          <a:p>
            <a:pPr lvl="1"/>
            <a:r>
              <a:rPr lang="hr-HR" dirty="0" smtClean="0"/>
              <a:t>konzorcij - </a:t>
            </a:r>
            <a:r>
              <a:rPr lang="hr-HR" sz="2600" dirty="0" smtClean="0"/>
              <a:t>lokalna vlast, škola, lokalna ustanova (muzej, knjižnica)</a:t>
            </a:r>
            <a:endParaRPr lang="hr-HR" sz="2600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Pripremni posjet</a:t>
            </a:r>
            <a:endParaRPr lang="hr-H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61500"/>
            <a:ext cx="7982547" cy="445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Kontaktni seminari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Seminar u trajanju do 5 dana u EU</a:t>
            </a:r>
          </a:p>
          <a:p>
            <a:r>
              <a:rPr lang="hr-HR" dirty="0" smtClean="0"/>
              <a:t>Cilj - pronalazak budućih partnera i osmišljavanje projekta</a:t>
            </a:r>
          </a:p>
          <a:p>
            <a:r>
              <a:rPr lang="hr-HR" dirty="0" smtClean="0"/>
              <a:t>Lista seminara s rokovima za prijavu</a:t>
            </a:r>
          </a:p>
          <a:p>
            <a:r>
              <a:rPr lang="hr-HR" sz="2800" dirty="0" smtClean="0">
                <a:hlinkClick r:id="rId2"/>
              </a:rPr>
              <a:t>http://www.mobilnost.hr/</a:t>
            </a:r>
            <a:r>
              <a:rPr lang="hr-HR" sz="2800" dirty="0" err="1" smtClean="0">
                <a:hlinkClick r:id="rId2"/>
              </a:rPr>
              <a:t>index.php</a:t>
            </a:r>
            <a:r>
              <a:rPr lang="hr-HR" sz="2800" dirty="0" smtClean="0">
                <a:hlinkClick r:id="rId2"/>
              </a:rPr>
              <a:t>?</a:t>
            </a:r>
            <a:r>
              <a:rPr lang="hr-HR" sz="2800" dirty="0" err="1" smtClean="0">
                <a:hlinkClick r:id="rId2"/>
              </a:rPr>
              <a:t>id</a:t>
            </a:r>
            <a:r>
              <a:rPr lang="hr-HR" sz="2800" dirty="0" smtClean="0">
                <a:hlinkClick r:id="rId2"/>
              </a:rPr>
              <a:t>=321</a:t>
            </a:r>
            <a:endParaRPr lang="hr-HR" sz="2800" dirty="0" smtClean="0"/>
          </a:p>
          <a:p>
            <a:endParaRPr lang="hr-HR" dirty="0" smtClean="0"/>
          </a:p>
          <a:p>
            <a:r>
              <a:rPr lang="hr-HR" sz="2600" dirty="0" smtClean="0"/>
              <a:t>Comenius &gt; Aktivnosti &gt; Pripremni posjeti i kontakt seminari &gt; Popis kontaktnih seminara</a:t>
            </a:r>
          </a:p>
          <a:p>
            <a:endParaRPr lang="hr-HR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Vježba 2.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Pogledajte koji kontakti seminari su dostupni i kad im je rok za prijavu</a:t>
            </a:r>
          </a:p>
          <a:p>
            <a:r>
              <a:rPr lang="hr-HR" dirty="0" smtClean="0"/>
              <a:t>Pronađite pripadni obrazac za prijavu</a:t>
            </a:r>
            <a:endParaRPr lang="hr-HR" dirty="0"/>
          </a:p>
        </p:txBody>
      </p:sp>
    </p:spTree>
  </p:cSld>
  <p:clrMapOvr>
    <a:masterClrMapping/>
  </p:clrMapOvr>
  <p:transition>
    <p:pull dir="l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Program za </a:t>
            </a:r>
            <a:r>
              <a:rPr lang="hr-HR" dirty="0" err="1" smtClean="0"/>
              <a:t>cjeloživotno</a:t>
            </a:r>
            <a:r>
              <a:rPr lang="hr-HR" dirty="0" smtClean="0"/>
              <a:t> učenje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ransition>
    <p:pull dir="l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Rokovi u 2012.</a:t>
            </a:r>
            <a:endParaRPr lang="hr-H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973" y="1484784"/>
            <a:ext cx="7953459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Comenius - kontakti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39750" y="1989138"/>
            <a:ext cx="8280722" cy="4097337"/>
          </a:xfrm>
        </p:spPr>
        <p:txBody>
          <a:bodyPr/>
          <a:lstStyle/>
          <a:p>
            <a:r>
              <a:rPr lang="hr-HR" dirty="0" smtClean="0">
                <a:hlinkClick r:id="rId2"/>
              </a:rPr>
              <a:t>comenius@</a:t>
            </a:r>
            <a:r>
              <a:rPr lang="hr-HR" dirty="0" err="1" smtClean="0">
                <a:hlinkClick r:id="rId2"/>
              </a:rPr>
              <a:t>mobilnost.hr</a:t>
            </a:r>
            <a:endParaRPr lang="hr-HR" dirty="0" smtClean="0"/>
          </a:p>
          <a:p>
            <a:r>
              <a:rPr lang="hr-HR" dirty="0" smtClean="0">
                <a:hlinkClick r:id="rId3"/>
              </a:rPr>
              <a:t>etwinning@</a:t>
            </a:r>
            <a:r>
              <a:rPr lang="hr-HR" dirty="0" err="1" smtClean="0">
                <a:hlinkClick r:id="rId3"/>
              </a:rPr>
              <a:t>mobilnost.hr</a:t>
            </a:r>
            <a:endParaRPr lang="hr-HR" dirty="0" smtClean="0"/>
          </a:p>
          <a:p>
            <a:r>
              <a:rPr lang="hr-HR" dirty="0" err="1" smtClean="0">
                <a:hlinkClick r:id="rId4"/>
              </a:rPr>
              <a:t>pripremni.posjeti</a:t>
            </a:r>
            <a:r>
              <a:rPr lang="hr-HR" dirty="0" smtClean="0">
                <a:hlinkClick r:id="rId4"/>
              </a:rPr>
              <a:t>@</a:t>
            </a:r>
            <a:r>
              <a:rPr lang="hr-HR" dirty="0" err="1" smtClean="0">
                <a:hlinkClick r:id="rId4"/>
              </a:rPr>
              <a:t>mobilnost.hr</a:t>
            </a:r>
            <a:r>
              <a:rPr lang="hr-HR" dirty="0" smtClean="0"/>
              <a:t> </a:t>
            </a:r>
          </a:p>
          <a:p>
            <a:r>
              <a:rPr lang="hr-HR" dirty="0" smtClean="0"/>
              <a:t>01/50 05 635</a:t>
            </a:r>
          </a:p>
          <a:p>
            <a:r>
              <a:rPr lang="hr-HR" dirty="0" smtClean="0">
                <a:hlinkClick r:id="rId5"/>
              </a:rPr>
              <a:t>www.mobilnost.hr</a:t>
            </a:r>
            <a:endParaRPr lang="hr-HR" dirty="0" smtClean="0"/>
          </a:p>
          <a:p>
            <a:endParaRPr lang="hr-HR" dirty="0" smtClean="0"/>
          </a:p>
          <a:p>
            <a:r>
              <a:rPr lang="hr-HR" sz="2000" i="1" dirty="0" smtClean="0"/>
              <a:t>Grafički prikazi preuzeti su iz prezentacije </a:t>
            </a:r>
            <a:br>
              <a:rPr lang="hr-HR" sz="2000" i="1" dirty="0" smtClean="0"/>
            </a:br>
            <a:r>
              <a:rPr lang="hr-HR" sz="2000" i="1" dirty="0" smtClean="0"/>
              <a:t>Zvonimira </a:t>
            </a:r>
            <a:r>
              <a:rPr lang="hr-HR" sz="2000" i="1" dirty="0" err="1" smtClean="0"/>
              <a:t>Vidušina</a:t>
            </a:r>
            <a:r>
              <a:rPr lang="hr-HR" sz="2000" i="1" dirty="0" smtClean="0"/>
              <a:t>, </a:t>
            </a:r>
            <a:r>
              <a:rPr lang="hr-HR" sz="2000" i="1" dirty="0" err="1" smtClean="0"/>
              <a:t>AMPEU</a:t>
            </a:r>
            <a:endParaRPr lang="hr-HR" sz="2000" i="1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eTwinning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ransition>
    <p:pull dir="l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eTwinning je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539750" y="1989138"/>
            <a:ext cx="7416626" cy="4097337"/>
          </a:xfrm>
        </p:spPr>
        <p:txBody>
          <a:bodyPr/>
          <a:lstStyle/>
          <a:p>
            <a:r>
              <a:rPr lang="hr-HR" dirty="0" smtClean="0"/>
              <a:t>dio europskog Programa za </a:t>
            </a:r>
            <a:r>
              <a:rPr lang="hr-HR" dirty="0" err="1" smtClean="0"/>
              <a:t>cjeloživotno</a:t>
            </a:r>
            <a:r>
              <a:rPr lang="hr-HR" dirty="0" smtClean="0"/>
              <a:t> učenje (</a:t>
            </a:r>
            <a:r>
              <a:rPr lang="hr-HR" dirty="0" err="1" smtClean="0"/>
              <a:t>Lifelong</a:t>
            </a:r>
            <a:r>
              <a:rPr lang="hr-HR" dirty="0" smtClean="0"/>
              <a:t> </a:t>
            </a:r>
            <a:r>
              <a:rPr lang="hr-HR" dirty="0" err="1" smtClean="0"/>
              <a:t>learning</a:t>
            </a:r>
            <a:r>
              <a:rPr lang="hr-HR" dirty="0" smtClean="0"/>
              <a:t> </a:t>
            </a:r>
            <a:r>
              <a:rPr lang="hr-HR" dirty="0" err="1" smtClean="0"/>
              <a:t>programme</a:t>
            </a:r>
            <a:r>
              <a:rPr lang="hr-HR" dirty="0" smtClean="0"/>
              <a:t> </a:t>
            </a:r>
            <a:r>
              <a:rPr lang="hr-HR" dirty="0" err="1" smtClean="0"/>
              <a:t>LLP</a:t>
            </a:r>
            <a:r>
              <a:rPr lang="hr-HR" dirty="0" smtClean="0"/>
              <a:t>)</a:t>
            </a:r>
          </a:p>
          <a:p>
            <a:r>
              <a:rPr lang="hr-HR" dirty="0" smtClean="0"/>
              <a:t>europska </a:t>
            </a:r>
            <a:r>
              <a:rPr lang="hr-HR" dirty="0" err="1" smtClean="0"/>
              <a:t>online</a:t>
            </a:r>
            <a:r>
              <a:rPr lang="hr-HR" dirty="0" smtClean="0"/>
              <a:t> platforma za učenje i suradnju u učenju</a:t>
            </a:r>
          </a:p>
          <a:p>
            <a:r>
              <a:rPr lang="hr-HR" dirty="0" smtClean="0"/>
              <a:t>www.etwinning.net</a:t>
            </a:r>
          </a:p>
          <a:p>
            <a:endParaRPr lang="hr-HR" dirty="0"/>
          </a:p>
        </p:txBody>
      </p:sp>
    </p:spTree>
  </p:cSld>
  <p:clrMapOvr>
    <a:masterClrMapping/>
  </p:clrMapOvr>
  <p:transition>
    <p:pull dir="l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Što nudi eTwinning?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7924800" cy="4097337"/>
          </a:xfrm>
        </p:spPr>
        <p:txBody>
          <a:bodyPr/>
          <a:lstStyle/>
          <a:p>
            <a:r>
              <a:rPr lang="hr-HR" dirty="0" smtClean="0"/>
              <a:t>mogućnost suradnje s drugim europskim učiteljima i školama</a:t>
            </a:r>
          </a:p>
          <a:p>
            <a:pPr lvl="1"/>
            <a:r>
              <a:rPr lang="hr-HR" dirty="0" smtClean="0"/>
              <a:t>pokretanje </a:t>
            </a:r>
            <a:r>
              <a:rPr lang="hr-HR" dirty="0" err="1" smtClean="0"/>
              <a:t>online</a:t>
            </a:r>
            <a:r>
              <a:rPr lang="hr-HR" dirty="0" smtClean="0"/>
              <a:t> projekata</a:t>
            </a:r>
          </a:p>
          <a:p>
            <a:pPr lvl="1"/>
            <a:r>
              <a:rPr lang="hr-HR" dirty="0" smtClean="0"/>
              <a:t>pridruživanje postojećim projektima</a:t>
            </a:r>
          </a:p>
          <a:p>
            <a:pPr lvl="1"/>
            <a:r>
              <a:rPr lang="hr-HR" dirty="0" smtClean="0"/>
              <a:t>ostvarivanje i održavanje profesionalnih kontakata</a:t>
            </a:r>
          </a:p>
          <a:p>
            <a:pPr lvl="1"/>
            <a:r>
              <a:rPr lang="hr-HR" dirty="0" smtClean="0"/>
              <a:t>pretraživanje društvene mreže po raznim kriterijima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Što nudi eTwinning?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mogućnost stručnog usavršavanja</a:t>
            </a:r>
          </a:p>
          <a:p>
            <a:pPr lvl="1"/>
            <a:r>
              <a:rPr lang="hr-HR" dirty="0" smtClean="0"/>
              <a:t>grupe i sobe – rasprave i razmjena ideja</a:t>
            </a:r>
          </a:p>
          <a:p>
            <a:pPr lvl="1"/>
            <a:r>
              <a:rPr lang="hr-HR" dirty="0" err="1" smtClean="0"/>
              <a:t>webinari</a:t>
            </a:r>
            <a:r>
              <a:rPr lang="hr-HR" dirty="0" smtClean="0"/>
              <a:t> – </a:t>
            </a:r>
            <a:r>
              <a:rPr lang="hr-HR" dirty="0" err="1" smtClean="0"/>
              <a:t>learning</a:t>
            </a:r>
            <a:r>
              <a:rPr lang="hr-HR" dirty="0" smtClean="0"/>
              <a:t> </a:t>
            </a:r>
            <a:r>
              <a:rPr lang="hr-HR" dirty="0" err="1" smtClean="0"/>
              <a:t>labs</a:t>
            </a:r>
            <a:endParaRPr lang="hr-HR" dirty="0" smtClean="0"/>
          </a:p>
          <a:p>
            <a:pPr lvl="1"/>
            <a:r>
              <a:rPr lang="hr-HR" dirty="0" err="1" smtClean="0"/>
              <a:t>PDW</a:t>
            </a:r>
            <a:r>
              <a:rPr lang="hr-HR" dirty="0" smtClean="0"/>
              <a:t> – radionice stručnog usavršavanja (lokalne, regionalne, europske)</a:t>
            </a:r>
          </a:p>
          <a:p>
            <a:pPr lvl="1">
              <a:buFont typeface="Arial" charset="0"/>
              <a:buNone/>
            </a:pPr>
            <a:endParaRPr lang="hr-HR" dirty="0" smtClean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Zadovoljstvo učenja novih vještina u poticajnom okruženju (entuzijazam i samopouzdanje)</a:t>
            </a:r>
          </a:p>
          <a:p>
            <a:r>
              <a:rPr lang="hr-HR" dirty="0" smtClean="0"/>
              <a:t>Suradnja sa učiteljima/nastavnicima koji slično razmišljaju</a:t>
            </a:r>
          </a:p>
          <a:p>
            <a:r>
              <a:rPr lang="hr-HR" dirty="0" smtClean="0"/>
              <a:t>Profesionalni razvoj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Zašto </a:t>
            </a:r>
            <a:r>
              <a:rPr lang="hr-HR" dirty="0" err="1" smtClean="0"/>
              <a:t>eTwinning</a:t>
            </a:r>
            <a:r>
              <a:rPr lang="hr-HR" dirty="0" smtClean="0"/>
              <a:t>?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866373970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Promjena načina poučavanja</a:t>
            </a:r>
          </a:p>
          <a:p>
            <a:r>
              <a:rPr lang="hr-HR" dirty="0" smtClean="0"/>
              <a:t>„zabavan” rad s učenicima</a:t>
            </a:r>
          </a:p>
          <a:p>
            <a:r>
              <a:rPr lang="hr-HR" dirty="0" smtClean="0"/>
              <a:t>Različite mogućnosti za realizaciju projektnih ideja</a:t>
            </a:r>
          </a:p>
          <a:p>
            <a:r>
              <a:rPr lang="hr-HR" dirty="0" smtClean="0"/>
              <a:t>Pozitivan status u školi i lokalnoj zajednici (roditelji)</a:t>
            </a:r>
          </a:p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Zašto </a:t>
            </a:r>
            <a:r>
              <a:rPr lang="hr-HR" dirty="0" err="1" smtClean="0"/>
              <a:t>eTwinning</a:t>
            </a:r>
            <a:r>
              <a:rPr lang="hr-HR" dirty="0" smtClean="0"/>
              <a:t>?</a:t>
            </a:r>
            <a:endParaRPr lang="hr-HR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576" y="2132856"/>
            <a:ext cx="7660373" cy="3450696"/>
          </a:xfrm>
        </p:spPr>
        <p:txBody>
          <a:bodyPr>
            <a:noAutofit/>
          </a:bodyPr>
          <a:lstStyle/>
          <a:p>
            <a:r>
              <a:rPr lang="hr-HR" dirty="0" smtClean="0"/>
              <a:t>umjesto klasičnog „dosadnog” poučavanja koristimo projekt</a:t>
            </a:r>
          </a:p>
          <a:p>
            <a:r>
              <a:rPr lang="hr-HR" dirty="0" smtClean="0"/>
              <a:t>učenje </a:t>
            </a:r>
            <a:r>
              <a:rPr lang="hr-HR" dirty="0" err="1" smtClean="0"/>
              <a:t>kurikulumskih</a:t>
            </a:r>
            <a:r>
              <a:rPr lang="hr-HR" dirty="0" smtClean="0"/>
              <a:t> sadržaja, ali na zabavniji i motivirajući način + dodana europska vrijednost</a:t>
            </a:r>
          </a:p>
          <a:p>
            <a:r>
              <a:rPr lang="hr-HR" dirty="0" smtClean="0"/>
              <a:t>primjena teoretskog znanja odmah i u dobrom društvu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Zašto </a:t>
            </a:r>
            <a:r>
              <a:rPr lang="hr-HR" dirty="0" err="1" smtClean="0"/>
              <a:t>eTwinning</a:t>
            </a:r>
            <a:r>
              <a:rPr lang="hr-HR" dirty="0" smtClean="0"/>
              <a:t> projekti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948365449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Učenici dobivaju priliku vidjeti internet „u akciji” za obrazovanje, a ne samo zabavu</a:t>
            </a:r>
          </a:p>
          <a:p>
            <a:r>
              <a:rPr lang="hr-HR" dirty="0" smtClean="0"/>
              <a:t>Učenici koji sudjeluju u međunarodnim projektima vide šire mogućnosti za svoj uspjeh i daljnje obrazovanje</a:t>
            </a:r>
          </a:p>
          <a:p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Zašto </a:t>
            </a:r>
            <a:r>
              <a:rPr lang="hr-HR" dirty="0" err="1" smtClean="0"/>
              <a:t>eTwinning</a:t>
            </a:r>
            <a:r>
              <a:rPr lang="hr-HR" dirty="0" smtClean="0"/>
              <a:t> projekti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605749867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Program za </a:t>
            </a:r>
            <a:r>
              <a:rPr lang="hr-HR" dirty="0" err="1" smtClean="0"/>
              <a:t>cjeloživotno</a:t>
            </a:r>
            <a:r>
              <a:rPr lang="hr-HR" dirty="0" smtClean="0"/>
              <a:t> učenje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5536" y="1989138"/>
            <a:ext cx="8748464" cy="4097337"/>
          </a:xfrm>
        </p:spPr>
        <p:txBody>
          <a:bodyPr/>
          <a:lstStyle/>
          <a:p>
            <a:r>
              <a:rPr lang="hr-HR" dirty="0" smtClean="0"/>
              <a:t>Comenius - predškolsko i školsko</a:t>
            </a:r>
          </a:p>
          <a:p>
            <a:r>
              <a:rPr lang="hr-HR" dirty="0" err="1" smtClean="0"/>
              <a:t>Erasmus</a:t>
            </a:r>
            <a:r>
              <a:rPr lang="hr-HR" dirty="0" smtClean="0"/>
              <a:t> - visokoškolsko obrazovanje</a:t>
            </a:r>
          </a:p>
          <a:p>
            <a:r>
              <a:rPr lang="hr-HR" dirty="0" smtClean="0"/>
              <a:t>Leonardo da Vinci - strukovno</a:t>
            </a:r>
          </a:p>
          <a:p>
            <a:r>
              <a:rPr lang="hr-HR" dirty="0" err="1" smtClean="0"/>
              <a:t>Grundtvig</a:t>
            </a:r>
            <a:r>
              <a:rPr lang="hr-HR" dirty="0" smtClean="0"/>
              <a:t> - obrazovanje odraslih</a:t>
            </a:r>
          </a:p>
          <a:p>
            <a:endParaRPr lang="hr-HR" dirty="0" smtClean="0"/>
          </a:p>
          <a:p>
            <a:r>
              <a:rPr lang="hr-HR" dirty="0" smtClean="0"/>
              <a:t>Agencija za mobilnost i programe </a:t>
            </a:r>
            <a:br>
              <a:rPr lang="hr-HR" dirty="0" smtClean="0"/>
            </a:br>
            <a:r>
              <a:rPr lang="hr-HR" dirty="0" smtClean="0"/>
              <a:t>Europske unije</a:t>
            </a:r>
          </a:p>
          <a:p>
            <a:endParaRPr lang="hr-HR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Sigurnost i privatnost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5536" y="1844824"/>
            <a:ext cx="8748464" cy="4248471"/>
          </a:xfrm>
        </p:spPr>
        <p:txBody>
          <a:bodyPr>
            <a:normAutofit/>
          </a:bodyPr>
          <a:lstStyle/>
          <a:p>
            <a:r>
              <a:rPr lang="hr-HR" dirty="0" smtClean="0"/>
              <a:t>Sigurno i primjereno okruženje (</a:t>
            </a:r>
            <a:r>
              <a:rPr lang="hr-HR" dirty="0" err="1" smtClean="0">
                <a:solidFill>
                  <a:schemeClr val="accent1"/>
                </a:solidFill>
              </a:rPr>
              <a:t>TwinSpace</a:t>
            </a:r>
            <a:r>
              <a:rPr lang="hr-HR" dirty="0" smtClean="0"/>
              <a:t>) koje omogućava međusobnu suradnju učitelja, nastavnika i učenika</a:t>
            </a:r>
          </a:p>
          <a:p>
            <a:pPr lvl="1"/>
            <a:r>
              <a:rPr lang="hr-HR" dirty="0" smtClean="0"/>
              <a:t>komunikacija, dijeljenje dokumenata, razmjena iskustava</a:t>
            </a:r>
          </a:p>
          <a:p>
            <a:r>
              <a:rPr lang="hr-HR" dirty="0" smtClean="0"/>
              <a:t>isključivo preko korisničkih računa</a:t>
            </a:r>
          </a:p>
          <a:p>
            <a:r>
              <a:rPr lang="hr-HR" dirty="0" smtClean="0"/>
              <a:t>učitelji omogućavaju pristup učenicima i nadziru njihov rad</a:t>
            </a:r>
            <a:endParaRPr lang="hr-HR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Par primjera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23928" y="764704"/>
            <a:ext cx="4534272" cy="1140296"/>
          </a:xfrm>
        </p:spPr>
        <p:txBody>
          <a:bodyPr/>
          <a:lstStyle/>
          <a:p>
            <a:r>
              <a:rPr lang="hr-HR" dirty="0" err="1" smtClean="0"/>
              <a:t>Twinnijeve</a:t>
            </a:r>
            <a:r>
              <a:rPr lang="hr-HR" dirty="0" smtClean="0"/>
              <a:t> avanture</a:t>
            </a:r>
            <a:endParaRPr lang="hr-HR" dirty="0"/>
          </a:p>
        </p:txBody>
      </p:sp>
      <p:pic>
        <p:nvPicPr>
          <p:cNvPr id="5" name="Slika 4" descr="Twinny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48680"/>
            <a:ext cx="3042503" cy="5804160"/>
          </a:xfrm>
          <a:prstGeom prst="rect">
            <a:avLst/>
          </a:prstGeom>
        </p:spPr>
      </p:pic>
      <p:sp>
        <p:nvSpPr>
          <p:cNvPr id="8" name="TekstniOkvir 7"/>
          <p:cNvSpPr txBox="1"/>
          <p:nvPr/>
        </p:nvSpPr>
        <p:spPr>
          <a:xfrm>
            <a:off x="3059832" y="1340768"/>
            <a:ext cx="55973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solidFill>
                  <a:srgbClr val="111B75"/>
                </a:solidFill>
              </a:rPr>
              <a:t>Jezično-geografski projekt</a:t>
            </a:r>
          </a:p>
          <a:p>
            <a:pPr>
              <a:buFontTx/>
              <a:buChar char="-"/>
            </a:pPr>
            <a:r>
              <a:rPr lang="hr-HR" sz="2800" dirty="0" smtClean="0">
                <a:solidFill>
                  <a:srgbClr val="111B75"/>
                </a:solidFill>
              </a:rPr>
              <a:t> crtani lik posjećuje škole i piše </a:t>
            </a:r>
            <a:r>
              <a:rPr lang="hr-HR" sz="2800" dirty="0" err="1" smtClean="0">
                <a:solidFill>
                  <a:srgbClr val="111B75"/>
                </a:solidFill>
              </a:rPr>
              <a:t>blog</a:t>
            </a:r>
            <a:r>
              <a:rPr lang="hr-HR" sz="2800" dirty="0" smtClean="0">
                <a:solidFill>
                  <a:srgbClr val="111B75"/>
                </a:solidFill>
              </a:rPr>
              <a:t> što je sve vidio i radio </a:t>
            </a:r>
          </a:p>
          <a:p>
            <a:pPr>
              <a:buFontTx/>
              <a:buChar char="-"/>
            </a:pPr>
            <a:r>
              <a:rPr lang="hr-HR" sz="2800" dirty="0" smtClean="0">
                <a:solidFill>
                  <a:srgbClr val="111B75"/>
                </a:solidFill>
              </a:rPr>
              <a:t>80 škola partnera</a:t>
            </a:r>
          </a:p>
          <a:p>
            <a:pPr>
              <a:buFontTx/>
              <a:buChar char="-"/>
            </a:pPr>
            <a:r>
              <a:rPr lang="hr-HR" sz="2800" dirty="0" smtClean="0">
                <a:solidFill>
                  <a:srgbClr val="111B75"/>
                </a:solidFill>
              </a:rPr>
              <a:t>najudaljenija - otok </a:t>
            </a:r>
            <a:r>
              <a:rPr lang="hr-HR" sz="2800" dirty="0" err="1" smtClean="0">
                <a:solidFill>
                  <a:srgbClr val="111B75"/>
                </a:solidFill>
              </a:rPr>
              <a:t>La</a:t>
            </a:r>
            <a:r>
              <a:rPr lang="hr-HR" sz="2800" dirty="0" smtClean="0">
                <a:solidFill>
                  <a:srgbClr val="111B75"/>
                </a:solidFill>
              </a:rPr>
              <a:t> </a:t>
            </a:r>
            <a:r>
              <a:rPr lang="hr-HR" sz="2800" dirty="0" err="1" smtClean="0">
                <a:solidFill>
                  <a:srgbClr val="111B75"/>
                </a:solidFill>
              </a:rPr>
              <a:t>Reunion</a:t>
            </a:r>
            <a:r>
              <a:rPr lang="hr-HR" sz="2800" dirty="0" smtClean="0">
                <a:solidFill>
                  <a:srgbClr val="111B75"/>
                </a:solidFill>
              </a:rPr>
              <a:t> </a:t>
            </a:r>
            <a:endParaRPr lang="hr-HR" sz="2800" dirty="0">
              <a:solidFill>
                <a:srgbClr val="111B75"/>
              </a:solidFill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38650" y="3505200"/>
            <a:ext cx="470535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0" name="Picture 14" descr="http://4.bp.blogspot.com/_ROuk1esyrZ0/TT00Z-8xj4I/AAAAAAAAAJw/hSKrGALhIeM/s320/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99792" y="0"/>
            <a:ext cx="3048000" cy="2286000"/>
          </a:xfrm>
          <a:prstGeom prst="rect">
            <a:avLst/>
          </a:prstGeom>
          <a:noFill/>
        </p:spPr>
      </p:pic>
      <p:pic>
        <p:nvPicPr>
          <p:cNvPr id="4098" name="Picture 2" descr="D:\Users\infolaptop\Documents\etwinning-projekt\twinny-kod.-nas\P117018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50048" y="3262536"/>
            <a:ext cx="4793952" cy="3595464"/>
          </a:xfrm>
          <a:prstGeom prst="rect">
            <a:avLst/>
          </a:prstGeom>
          <a:noFill/>
        </p:spPr>
      </p:pic>
      <p:pic>
        <p:nvPicPr>
          <p:cNvPr id="4102" name="Picture 6" descr="http://3.bp.blogspot.com/_ROuk1esyrZ0/TPO4gVs-R0I/AAAAAAAAAAg/SFbRPBrbQKw/s320/Twinny+isst+eine+Waffel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-1" y="0"/>
            <a:ext cx="3323861" cy="2492896"/>
          </a:xfrm>
          <a:prstGeom prst="rect">
            <a:avLst/>
          </a:prstGeom>
          <a:noFill/>
        </p:spPr>
      </p:pic>
      <p:pic>
        <p:nvPicPr>
          <p:cNvPr id="4104" name="Picture 8" descr="https://lh4.googleusercontent.com/--qhqPGC5P_g/TYufhfXXsfI/AAAAAAAAAU4/JL4lBazu8ng/s320/DSC_0092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0" y="3993095"/>
            <a:ext cx="4283968" cy="2864905"/>
          </a:xfrm>
          <a:prstGeom prst="rect">
            <a:avLst/>
          </a:prstGeom>
          <a:noFill/>
        </p:spPr>
      </p:pic>
      <p:pic>
        <p:nvPicPr>
          <p:cNvPr id="4100" name="Picture 4" descr="http://2.bp.blogspot.com/_ROuk1esyrZ0/TRbyfC9lwJI/AAAAAAAAAGs/M2k88wsNU4I/s320/Frohe+Weihnachten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203848" y="1700808"/>
            <a:ext cx="2448272" cy="3264363"/>
          </a:xfrm>
          <a:prstGeom prst="rect">
            <a:avLst/>
          </a:prstGeom>
          <a:noFill/>
        </p:spPr>
      </p:pic>
      <p:pic>
        <p:nvPicPr>
          <p:cNvPr id="4106" name="Picture 10" descr="https://lh5.googleusercontent.com/-dlBKvVOPHCI/TYXB9vGpJOI/AAAAAAAAAT4/J6YVUukdiwE/s320/Picnik+collage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5652120" y="0"/>
            <a:ext cx="3491880" cy="3491880"/>
          </a:xfrm>
          <a:prstGeom prst="rect">
            <a:avLst/>
          </a:prstGeom>
          <a:noFill/>
        </p:spPr>
      </p:pic>
      <p:pic>
        <p:nvPicPr>
          <p:cNvPr id="4108" name="Picture 12" descr="http://4.bp.blogspot.com/_ROuk1esyrZ0/TU6vOGWa75I/AAAAAAAAAOA/YN5k_Jrc2AM/s320/twinnyle+009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2348880"/>
            <a:ext cx="3203848" cy="230425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67544" y="1628800"/>
            <a:ext cx="8208912" cy="4464495"/>
          </a:xfrm>
        </p:spPr>
        <p:txBody>
          <a:bodyPr>
            <a:noAutofit/>
          </a:bodyPr>
          <a:lstStyle/>
          <a:p>
            <a:r>
              <a:rPr lang="hr-HR" dirty="0" smtClean="0"/>
              <a:t>upoznavanje običaja drugih zemalja</a:t>
            </a:r>
          </a:p>
          <a:p>
            <a:r>
              <a:rPr lang="hr-HR" dirty="0" smtClean="0"/>
              <a:t>učenici ne sudjeluju u </a:t>
            </a:r>
            <a:r>
              <a:rPr lang="hr-HR" dirty="0" err="1" smtClean="0"/>
              <a:t>TwinSpaceu</a:t>
            </a:r>
            <a:endParaRPr lang="hr-HR" dirty="0" smtClean="0"/>
          </a:p>
          <a:p>
            <a:r>
              <a:rPr lang="hr-HR" dirty="0" smtClean="0"/>
              <a:t>dodatni (javni) sadržaji na vanjskom </a:t>
            </a:r>
            <a:r>
              <a:rPr lang="hr-HR" dirty="0" err="1" smtClean="0"/>
              <a:t>blogu</a:t>
            </a:r>
            <a:endParaRPr lang="hr-HR" dirty="0" smtClean="0"/>
          </a:p>
          <a:p>
            <a:r>
              <a:rPr lang="hr-HR" dirty="0" smtClean="0"/>
              <a:t>svaki partner zasebno odrađuje aktivnost posjete</a:t>
            </a:r>
          </a:p>
          <a:p>
            <a:r>
              <a:rPr lang="hr-HR" dirty="0" smtClean="0"/>
              <a:t>opća tema s puno partnera</a:t>
            </a:r>
          </a:p>
          <a:p>
            <a:r>
              <a:rPr lang="hr-HR" dirty="0" smtClean="0"/>
              <a:t>nije dio mog kurikuluma</a:t>
            </a:r>
          </a:p>
          <a:p>
            <a:r>
              <a:rPr lang="hr-HR" dirty="0" smtClean="0"/>
              <a:t>trajanje - par godina</a:t>
            </a: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Twinnijeve</a:t>
            </a:r>
            <a:r>
              <a:rPr lang="hr-HR" dirty="0" smtClean="0"/>
              <a:t> avanture</a:t>
            </a:r>
            <a:endParaRPr lang="hr-HR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76800" y="3695700"/>
            <a:ext cx="42672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Naslov 1"/>
          <p:cNvSpPr txBox="1">
            <a:spLocks/>
          </p:cNvSpPr>
          <p:nvPr/>
        </p:nvSpPr>
        <p:spPr>
          <a:xfrm>
            <a:off x="395536" y="188640"/>
            <a:ext cx="8280920" cy="164016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endParaRPr lang="hr-HR" sz="4400" dirty="0">
              <a:solidFill>
                <a:prstClr val="black"/>
              </a:solidFill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323528" y="1556792"/>
            <a:ext cx="5597328" cy="4114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solidFill>
                  <a:srgbClr val="111B75"/>
                </a:solidFill>
              </a:rPr>
              <a:t>Informatičko - obrazovni projekt</a:t>
            </a:r>
          </a:p>
          <a:p>
            <a:pPr>
              <a:buFontTx/>
              <a:buChar char="-"/>
            </a:pPr>
            <a:r>
              <a:rPr lang="hr-HR" sz="2800" dirty="0" smtClean="0">
                <a:solidFill>
                  <a:srgbClr val="111B75"/>
                </a:solidFill>
              </a:rPr>
              <a:t> izrada interaktivnih obrazovnih igri 	o različitim temama i za 	različite uzraste djece</a:t>
            </a:r>
          </a:p>
          <a:p>
            <a:pPr>
              <a:buFontTx/>
              <a:buChar char="-"/>
            </a:pPr>
            <a:r>
              <a:rPr lang="hr-HR" sz="2800" dirty="0" smtClean="0">
                <a:solidFill>
                  <a:srgbClr val="111B75"/>
                </a:solidFill>
              </a:rPr>
              <a:t> božićne, matematičke, jezične, </a:t>
            </a:r>
            <a:br>
              <a:rPr lang="hr-HR" sz="2800" dirty="0" smtClean="0">
                <a:solidFill>
                  <a:srgbClr val="111B75"/>
                </a:solidFill>
              </a:rPr>
            </a:br>
            <a:r>
              <a:rPr lang="hr-HR" sz="2800" dirty="0" smtClean="0">
                <a:solidFill>
                  <a:srgbClr val="111B75"/>
                </a:solidFill>
              </a:rPr>
              <a:t>o sigurnosti na internetu</a:t>
            </a:r>
          </a:p>
          <a:p>
            <a:pPr>
              <a:buFontTx/>
              <a:buChar char="-"/>
            </a:pPr>
            <a:endParaRPr lang="hr-HR" sz="2800" dirty="0" smtClean="0">
              <a:solidFill>
                <a:srgbClr val="111B75"/>
              </a:solidFill>
            </a:endParaRPr>
          </a:p>
          <a:p>
            <a:pPr>
              <a:buFontTx/>
              <a:buChar char="-"/>
            </a:pPr>
            <a:r>
              <a:rPr lang="hr-HR" sz="2800" dirty="0" smtClean="0">
                <a:solidFill>
                  <a:srgbClr val="111B75"/>
                </a:solidFill>
              </a:rPr>
              <a:t> 8 škola partnera </a:t>
            </a:r>
          </a:p>
          <a:p>
            <a:pPr>
              <a:buFontTx/>
              <a:buChar char="-"/>
            </a:pPr>
            <a:r>
              <a:rPr lang="hr-HR" sz="2800" dirty="0" smtClean="0">
                <a:solidFill>
                  <a:srgbClr val="111B75"/>
                </a:solidFill>
              </a:rPr>
              <a:t> djeca od 5 do 15 godina</a:t>
            </a:r>
          </a:p>
        </p:txBody>
      </p:sp>
      <p:sp>
        <p:nvSpPr>
          <p:cNvPr id="6" name="Naslov 5"/>
          <p:cNvSpPr>
            <a:spLocks noGrp="1"/>
          </p:cNvSpPr>
          <p:nvPr>
            <p:ph type="title"/>
          </p:nvPr>
        </p:nvSpPr>
        <p:spPr>
          <a:xfrm>
            <a:off x="899592" y="692696"/>
            <a:ext cx="7696200" cy="1066800"/>
          </a:xfrm>
        </p:spPr>
        <p:txBody>
          <a:bodyPr/>
          <a:lstStyle/>
          <a:p>
            <a:r>
              <a:rPr lang="hr-HR" dirty="0" smtClean="0"/>
              <a:t>Igraj se i uči</a:t>
            </a:r>
            <a:r>
              <a:rPr lang="hr-HR" dirty="0" smtClean="0">
                <a:solidFill>
                  <a:prstClr val="black"/>
                </a:solidFill>
              </a:rPr>
              <a:t/>
            </a:r>
            <a:br>
              <a:rPr lang="hr-HR" dirty="0" smtClean="0">
                <a:solidFill>
                  <a:prstClr val="black"/>
                </a:solidFill>
              </a:rPr>
            </a:br>
            <a:endParaRPr lang="hr-HR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D:\Users\infolaptop\Documents\etwinning-projekt\izrada igri\P117003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293096"/>
            <a:ext cx="3707904" cy="2564904"/>
          </a:xfrm>
          <a:prstGeom prst="rect">
            <a:avLst/>
          </a:prstGeom>
          <a:noFill/>
        </p:spPr>
      </p:pic>
      <p:pic>
        <p:nvPicPr>
          <p:cNvPr id="48134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3961796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5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2276872"/>
            <a:ext cx="519112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6" name="Picture 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635896" y="3066177"/>
            <a:ext cx="5484118" cy="3791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3" descr="D:\Users\infolaptop\Documents\etwinning-projekt\izrada igri\P117004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267744" y="0"/>
            <a:ext cx="3251200" cy="2438400"/>
          </a:xfrm>
          <a:prstGeom prst="rect">
            <a:avLst/>
          </a:prstGeom>
          <a:noFill/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076056" y="0"/>
            <a:ext cx="4067944" cy="3045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539552" y="1916832"/>
            <a:ext cx="8208912" cy="3960439"/>
          </a:xfrm>
        </p:spPr>
        <p:txBody>
          <a:bodyPr>
            <a:normAutofit/>
          </a:bodyPr>
          <a:lstStyle/>
          <a:p>
            <a:r>
              <a:rPr lang="hr-HR" dirty="0" smtClean="0"/>
              <a:t>konkretni, upotrebljivi učenički radovi</a:t>
            </a:r>
          </a:p>
          <a:p>
            <a:r>
              <a:rPr lang="hr-HR" dirty="0" smtClean="0"/>
              <a:t>učitelji su objavljivali sadržaje i koordinirali rad učenika izvan </a:t>
            </a:r>
            <a:r>
              <a:rPr lang="hr-HR" dirty="0" err="1" smtClean="0"/>
              <a:t>TwinSpacea</a:t>
            </a:r>
            <a:endParaRPr lang="hr-HR" dirty="0" smtClean="0"/>
          </a:p>
          <a:p>
            <a:r>
              <a:rPr lang="hr-HR" dirty="0" smtClean="0"/>
              <a:t>dio informatičkog kurikuluma (prilagodljiva tema)</a:t>
            </a:r>
          </a:p>
          <a:p>
            <a:r>
              <a:rPr lang="hr-HR" dirty="0" smtClean="0"/>
              <a:t>par mjeseci</a:t>
            </a: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Igraj se i uči</a:t>
            </a:r>
            <a:endParaRPr lang="hr-HR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Arhitektura mog mjesta</a:t>
            </a:r>
            <a:endParaRPr lang="hr-HR" dirty="0"/>
          </a:p>
        </p:txBody>
      </p:sp>
      <p:sp>
        <p:nvSpPr>
          <p:cNvPr id="8" name="Rezervirano mjesto sadržaja 7"/>
          <p:cNvSpPr>
            <a:spLocks noGrp="1"/>
          </p:cNvSpPr>
          <p:nvPr>
            <p:ph idx="1"/>
          </p:nvPr>
        </p:nvSpPr>
        <p:spPr>
          <a:xfrm>
            <a:off x="539552" y="1628800"/>
            <a:ext cx="7924800" cy="4097337"/>
          </a:xfrm>
        </p:spPr>
        <p:txBody>
          <a:bodyPr/>
          <a:lstStyle/>
          <a:p>
            <a:r>
              <a:rPr lang="hr-HR" dirty="0" smtClean="0"/>
              <a:t>Matematički projekt s naglaskom </a:t>
            </a:r>
            <a:br>
              <a:rPr lang="hr-HR" dirty="0" smtClean="0"/>
            </a:br>
            <a:r>
              <a:rPr lang="hr-HR" dirty="0" smtClean="0"/>
              <a:t>	na komunikaciji i suradnji</a:t>
            </a:r>
          </a:p>
          <a:p>
            <a:pPr lvl="1"/>
            <a:r>
              <a:rPr lang="hr-HR" dirty="0" smtClean="0"/>
              <a:t>učenje matematike na engleskom jeziku</a:t>
            </a:r>
          </a:p>
          <a:p>
            <a:pPr lvl="1"/>
            <a:r>
              <a:rPr lang="hr-HR" dirty="0" smtClean="0"/>
              <a:t>rješavanje različitih matematičkih zadataka (mjerenje, površina obujam, nacrti)</a:t>
            </a:r>
          </a:p>
          <a:p>
            <a:pPr lvl="1"/>
            <a:r>
              <a:rPr lang="hr-HR" dirty="0" err="1" smtClean="0"/>
              <a:t>online</a:t>
            </a:r>
            <a:r>
              <a:rPr lang="hr-HR" dirty="0" smtClean="0"/>
              <a:t> brbljanje (chat) i videokonferencije o raznim temama</a:t>
            </a:r>
            <a:endParaRPr lang="hr-HR" dirty="0" smtClean="0">
              <a:solidFill>
                <a:prstClr val="black"/>
              </a:solidFill>
            </a:endParaRPr>
          </a:p>
          <a:p>
            <a:r>
              <a:rPr lang="fr-FR" dirty="0" smtClean="0"/>
              <a:t>Lycé</a:t>
            </a:r>
            <a:r>
              <a:rPr lang="hr-HR" dirty="0" smtClean="0"/>
              <a:t>e</a:t>
            </a:r>
            <a:r>
              <a:rPr lang="fr-FR" dirty="0" smtClean="0"/>
              <a:t> et Collège Sainte-Anne, BREST</a:t>
            </a:r>
            <a:r>
              <a:rPr lang="hr-HR" dirty="0" smtClean="0"/>
              <a:t>,</a:t>
            </a:r>
            <a:r>
              <a:rPr lang="fr-FR" dirty="0" smtClean="0"/>
              <a:t> Fra</a:t>
            </a:r>
            <a:r>
              <a:rPr lang="hr-HR" dirty="0" err="1" smtClean="0"/>
              <a:t>ncuska</a:t>
            </a:r>
            <a:r>
              <a:rPr lang="fr-FR" dirty="0" smtClean="0"/>
              <a:t>)</a:t>
            </a:r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95936" y="3429000"/>
            <a:ext cx="7070923" cy="5098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645024"/>
            <a:ext cx="4211960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5428759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11960" y="0"/>
            <a:ext cx="5868144" cy="4830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Predškolsko i školsko obrazovanje</a:t>
            </a:r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76374"/>
            <a:ext cx="7083032" cy="4616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3266"/>
            <a:ext cx="7848872" cy="659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D:\Users\infolaptop\Documents\etwinning-projekt\videokonferencija-21-2-2011\P117020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4572001" cy="3140968"/>
          </a:xfrm>
          <a:prstGeom prst="rect">
            <a:avLst/>
          </a:prstGeom>
          <a:noFill/>
        </p:spPr>
      </p:pic>
      <p:pic>
        <p:nvPicPr>
          <p:cNvPr id="1026" name="Picture 2" descr="D:\Users\infolaptop\Documents\etwinning-projekt\videokonferencija-21-2-2011\P117021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0"/>
            <a:ext cx="2483768" cy="3251200"/>
          </a:xfrm>
          <a:prstGeom prst="rect">
            <a:avLst/>
          </a:prstGeom>
          <a:noFill/>
        </p:spPr>
      </p:pic>
      <p:pic>
        <p:nvPicPr>
          <p:cNvPr id="1027" name="Picture 3" descr="D:\Users\infolaptop\Documents\etwinning-projekt\videokonferencija-21-2-2011\P117021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948264" y="1"/>
            <a:ext cx="2195736" cy="3284983"/>
          </a:xfrm>
          <a:prstGeom prst="rect">
            <a:avLst/>
          </a:prstGeom>
          <a:noFill/>
        </p:spPr>
      </p:pic>
      <p:pic>
        <p:nvPicPr>
          <p:cNvPr id="1029" name="Picture 5" descr="http://img402.imageshack.us/img402/290/telegramme001.jpg">
            <a:hlinkClick r:id="rId5" tooltip="ImageShack - Image And Video Hosting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2874264"/>
            <a:ext cx="6263640" cy="3983736"/>
          </a:xfrm>
          <a:prstGeom prst="rect">
            <a:avLst/>
          </a:prstGeom>
          <a:noFill/>
        </p:spPr>
      </p:pic>
      <p:sp>
        <p:nvSpPr>
          <p:cNvPr id="6" name="TekstniOkvir 5"/>
          <p:cNvSpPr txBox="1"/>
          <p:nvPr/>
        </p:nvSpPr>
        <p:spPr>
          <a:xfrm>
            <a:off x="6084168" y="3284984"/>
            <a:ext cx="31683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 smtClean="0">
                <a:solidFill>
                  <a:prstClr val="black"/>
                </a:solidFill>
              </a:rPr>
              <a:t>Videokonferencija s francuskom školom St Anne </a:t>
            </a:r>
            <a:br>
              <a:rPr lang="hr-HR" sz="3200" dirty="0" smtClean="0">
                <a:solidFill>
                  <a:prstClr val="black"/>
                </a:solidFill>
              </a:rPr>
            </a:br>
            <a:r>
              <a:rPr lang="hr-HR" sz="3200" dirty="0" smtClean="0">
                <a:solidFill>
                  <a:prstClr val="black"/>
                </a:solidFill>
              </a:rPr>
              <a:t>iz </a:t>
            </a:r>
            <a:r>
              <a:rPr lang="hr-HR" sz="3200" dirty="0" err="1" smtClean="0">
                <a:solidFill>
                  <a:prstClr val="black"/>
                </a:solidFill>
              </a:rPr>
              <a:t>Bresta</a:t>
            </a:r>
            <a:r>
              <a:rPr lang="hr-HR" sz="3200" dirty="0" smtClean="0">
                <a:solidFill>
                  <a:prstClr val="black"/>
                </a:solidFill>
              </a:rPr>
              <a:t> o sigurnosti na društvenim mrežama</a:t>
            </a:r>
            <a:endParaRPr lang="hr-HR" sz="3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117032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" y="833438"/>
            <a:ext cx="9086850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comet-nagrada-V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764704"/>
            <a:ext cx="8280920" cy="5399163"/>
          </a:xfrm>
          <a:prstGeom prst="rect">
            <a:avLst/>
          </a:prstGeom>
        </p:spPr>
      </p:pic>
    </p:spTree>
  </p:cSld>
  <p:clrMapOvr>
    <a:masterClrMapping/>
  </p:clrMapOvr>
  <p:transition>
    <p:pull dir="lu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611560" y="1772816"/>
            <a:ext cx="8136904" cy="3705861"/>
          </a:xfrm>
        </p:spPr>
        <p:txBody>
          <a:bodyPr>
            <a:noAutofit/>
          </a:bodyPr>
          <a:lstStyle/>
          <a:p>
            <a:pPr lvl="1"/>
            <a:r>
              <a:rPr lang="hr-HR" sz="3200" dirty="0" smtClean="0"/>
              <a:t>suradnja i komunikacija učenika</a:t>
            </a:r>
          </a:p>
          <a:p>
            <a:pPr lvl="1"/>
            <a:r>
              <a:rPr lang="hr-HR" sz="3200" dirty="0" smtClean="0"/>
              <a:t>francuski učenici su izrađivali rad za ispit (matematika na engleskom)</a:t>
            </a:r>
          </a:p>
          <a:p>
            <a:pPr lvl="1"/>
            <a:r>
              <a:rPr lang="hr-HR" sz="3200" dirty="0" smtClean="0"/>
              <a:t>moji su radili na dodatnoj nastavi</a:t>
            </a:r>
          </a:p>
          <a:p>
            <a:pPr lvl="1"/>
            <a:r>
              <a:rPr lang="hr-HR" sz="3200" dirty="0" smtClean="0"/>
              <a:t>usklađivanje termina za videokonferencije i </a:t>
            </a:r>
            <a:r>
              <a:rPr lang="hr-HR" sz="3200" dirty="0" err="1" smtClean="0"/>
              <a:t>chatove</a:t>
            </a:r>
            <a:endParaRPr lang="hr-HR" sz="3200" dirty="0" smtClean="0"/>
          </a:p>
          <a:p>
            <a:pPr lvl="1"/>
            <a:r>
              <a:rPr lang="hr-HR" sz="3200" dirty="0" smtClean="0"/>
              <a:t>6 mjeseci</a:t>
            </a:r>
            <a:endParaRPr lang="hr-HR" sz="3200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Arhitektura mog mjesta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/>
          <p:cNvSpPr>
            <a:spLocks noGrp="1"/>
          </p:cNvSpPr>
          <p:nvPr>
            <p:ph type="body" idx="1"/>
          </p:nvPr>
        </p:nvSpPr>
        <p:spPr>
          <a:xfrm>
            <a:off x="611560" y="2492896"/>
            <a:ext cx="7772400" cy="1500187"/>
          </a:xfrm>
        </p:spPr>
        <p:txBody>
          <a:bodyPr/>
          <a:lstStyle/>
          <a:p>
            <a:r>
              <a:rPr lang="hr-HR" sz="6000" dirty="0" smtClean="0">
                <a:solidFill>
                  <a:srgbClr val="FECD04"/>
                </a:solidFill>
              </a:rPr>
              <a:t>e</a:t>
            </a:r>
            <a:r>
              <a:rPr lang="hr-HR" sz="6000" dirty="0" smtClean="0"/>
              <a:t>Twinning </a:t>
            </a:r>
            <a:r>
              <a:rPr lang="hr-HR" sz="6000" dirty="0" err="1" smtClean="0"/>
              <a:t>Desktop</a:t>
            </a:r>
            <a:endParaRPr lang="hr-HR" sz="6000" dirty="0"/>
          </a:p>
        </p:txBody>
      </p:sp>
    </p:spTree>
  </p:cSld>
  <p:clrMapOvr>
    <a:masterClrMapping/>
  </p:clrMapOvr>
  <p:transition>
    <p:pull dir="lu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9144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dirty="0" smtClean="0"/>
              <a:t>Vježba 3. 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539750" y="1844824"/>
            <a:ext cx="7924800" cy="4241651"/>
          </a:xfrm>
        </p:spPr>
        <p:txBody>
          <a:bodyPr/>
          <a:lstStyle/>
          <a:p>
            <a:pPr eaLnBrk="1" hangingPunct="1"/>
            <a:r>
              <a:rPr lang="hr-HR" dirty="0" smtClean="0"/>
              <a:t>Odaberite jezik</a:t>
            </a:r>
          </a:p>
          <a:p>
            <a:pPr eaLnBrk="1" hangingPunct="1"/>
            <a:r>
              <a:rPr lang="hr-HR" dirty="0" smtClean="0"/>
              <a:t>Pogledajte izbornike</a:t>
            </a:r>
          </a:p>
          <a:p>
            <a:pPr lvl="1"/>
            <a:r>
              <a:rPr lang="hr-HR" dirty="0" smtClean="0"/>
              <a:t>Inspiracija </a:t>
            </a:r>
          </a:p>
          <a:p>
            <a:pPr lvl="1"/>
            <a:r>
              <a:rPr lang="hr-HR" dirty="0" smtClean="0"/>
              <a:t>Profesionalni razvoj</a:t>
            </a:r>
          </a:p>
          <a:p>
            <a:pPr lvl="1"/>
            <a:r>
              <a:rPr lang="hr-HR" dirty="0" smtClean="0"/>
              <a:t>Alati</a:t>
            </a:r>
          </a:p>
          <a:p>
            <a:pPr lvl="1"/>
            <a:r>
              <a:rPr lang="hr-HR" dirty="0" smtClean="0"/>
              <a:t>Pomoć</a:t>
            </a:r>
          </a:p>
          <a:p>
            <a:pPr eaLnBrk="1" hangingPunct="1"/>
            <a:endParaRPr lang="hr-HR" dirty="0" smtClean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Potprogram Comenius</a:t>
            </a:r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635" y="1394344"/>
            <a:ext cx="8023797" cy="462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Vježba 4.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Prijavite se na početnoj stranici www.etwinning.net</a:t>
            </a:r>
          </a:p>
          <a:p>
            <a:r>
              <a:rPr lang="hr-HR" dirty="0" smtClean="0"/>
              <a:t>Potvrdite prijavu putem elektroničke pošte</a:t>
            </a:r>
          </a:p>
          <a:p>
            <a:r>
              <a:rPr lang="hr-HR" dirty="0" err="1" smtClean="0"/>
              <a:t>AMPEU</a:t>
            </a:r>
            <a:r>
              <a:rPr lang="hr-HR" dirty="0" smtClean="0"/>
              <a:t> će naknadno provjeriti i potvrditi vašu prijavu</a:t>
            </a:r>
          </a:p>
          <a:p>
            <a:endParaRPr lang="hr-HR" dirty="0"/>
          </a:p>
        </p:txBody>
      </p:sp>
    </p:spTree>
  </p:cSld>
  <p:clrMapOvr>
    <a:masterClrMapping/>
  </p:clrMapOvr>
  <p:transition>
    <p:pull dir="lu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dirty="0" smtClean="0"/>
              <a:t>eTwinning kao društvena mreža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dirty="0" smtClean="0"/>
              <a:t>napravite profil, postavljate poruke, postavljate fotografije, </a:t>
            </a:r>
          </a:p>
          <a:p>
            <a:pPr eaLnBrk="1" hangingPunct="1"/>
            <a:r>
              <a:rPr lang="hr-HR" dirty="0" smtClean="0"/>
              <a:t>pišete po zidu, </a:t>
            </a:r>
          </a:p>
          <a:p>
            <a:pPr eaLnBrk="1" hangingPunct="1"/>
            <a:r>
              <a:rPr lang="hr-HR" dirty="0" smtClean="0"/>
              <a:t>tražite partnere (“prijatelje”), </a:t>
            </a:r>
          </a:p>
          <a:p>
            <a:pPr eaLnBrk="1" hangingPunct="1"/>
            <a:r>
              <a:rPr lang="hr-HR" dirty="0" smtClean="0"/>
              <a:t>pokrećete ili se priključujete projektima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Vježba 5.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Napišite informacije o sebi</a:t>
            </a:r>
          </a:p>
          <a:p>
            <a:r>
              <a:rPr lang="hr-HR" dirty="0" smtClean="0"/>
              <a:t>Popunite profil</a:t>
            </a:r>
            <a:endParaRPr lang="hr-HR" dirty="0"/>
          </a:p>
        </p:txBody>
      </p:sp>
    </p:spTree>
  </p:cSld>
  <p:clrMapOvr>
    <a:masterClrMapping/>
  </p:clrMapOvr>
  <p:transition>
    <p:pull dir="lu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Vježba 6. Pronađite projekt</a:t>
            </a:r>
            <a:endParaRPr lang="hr-H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568921"/>
            <a:ext cx="61341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Vježba 7. Pronađite </a:t>
            </a:r>
            <a:r>
              <a:rPr lang="hr-HR" dirty="0" err="1" smtClean="0"/>
              <a:t>eTwinnere</a:t>
            </a:r>
            <a:endParaRPr lang="hr-HR" dirty="0" smtClean="0"/>
          </a:p>
        </p:txBody>
      </p:sp>
      <p:pic>
        <p:nvPicPr>
          <p:cNvPr id="24579" name="Slika 43"/>
          <p:cNvPicPr>
            <a:picLocks noGrp="1"/>
          </p:cNvPicPr>
          <p:nvPr>
            <p:ph idx="1"/>
          </p:nvPr>
        </p:nvPicPr>
        <p:blipFill>
          <a:blip r:embed="rId2" cstate="print"/>
          <a:srcRect t="16740" r="1984" b="7269"/>
          <a:stretch>
            <a:fillRect/>
          </a:stretch>
        </p:blipFill>
        <p:spPr>
          <a:xfrm>
            <a:off x="679450" y="1600200"/>
            <a:ext cx="7785100" cy="4525963"/>
          </a:xfr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Vježba 8.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Pošaljite zahtjev za kontakt</a:t>
            </a:r>
          </a:p>
          <a:p>
            <a:r>
              <a:rPr lang="hr-HR" dirty="0" smtClean="0"/>
              <a:t>Prihvatite zahtjev za kontakt</a:t>
            </a:r>
          </a:p>
        </p:txBody>
      </p:sp>
    </p:spTree>
  </p:cSld>
  <p:clrMapOvr>
    <a:masterClrMapping/>
  </p:clrMapOvr>
  <p:transition>
    <p:pull dir="lu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99592" y="2276872"/>
            <a:ext cx="7772400" cy="1500187"/>
          </a:xfrm>
        </p:spPr>
        <p:txBody>
          <a:bodyPr/>
          <a:lstStyle/>
          <a:p>
            <a:r>
              <a:rPr lang="hr-HR" sz="5400" dirty="0" err="1" smtClean="0">
                <a:solidFill>
                  <a:srgbClr val="FECD04"/>
                </a:solidFill>
              </a:rPr>
              <a:t>Twin</a:t>
            </a:r>
            <a:r>
              <a:rPr lang="hr-HR" sz="5400" dirty="0" smtClean="0"/>
              <a:t> </a:t>
            </a:r>
            <a:r>
              <a:rPr lang="hr-HR" sz="5400" dirty="0" err="1" smtClean="0"/>
              <a:t>Space</a:t>
            </a:r>
            <a:endParaRPr lang="hr-HR" sz="5400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Vježba 9.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Prihvatite zahtjev za projekt </a:t>
            </a:r>
            <a:r>
              <a:rPr lang="hr-HR" dirty="0" err="1" smtClean="0"/>
              <a:t>Sandbox</a:t>
            </a:r>
            <a:r>
              <a:rPr lang="hr-HR" dirty="0" smtClean="0"/>
              <a:t> </a:t>
            </a:r>
            <a:r>
              <a:rPr lang="hr-HR" dirty="0" err="1" smtClean="0"/>
              <a:t>TwinSpace</a:t>
            </a:r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ransition>
    <p:pull dir="lu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377" y="836712"/>
            <a:ext cx="8806111" cy="5395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582" y="908720"/>
            <a:ext cx="8870914" cy="48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Comenius ciljevi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39750" y="1700808"/>
            <a:ext cx="7924800" cy="4385667"/>
          </a:xfrm>
        </p:spPr>
        <p:txBody>
          <a:bodyPr/>
          <a:lstStyle/>
          <a:p>
            <a:r>
              <a:rPr lang="hr-HR" sz="3000" dirty="0" smtClean="0">
                <a:solidFill>
                  <a:srgbClr val="FFC000"/>
                </a:solidFill>
              </a:rPr>
              <a:t>mobilnost</a:t>
            </a:r>
            <a:r>
              <a:rPr lang="hr-HR" sz="3000" dirty="0" smtClean="0"/>
              <a:t> nastavnika, nenastavnog osoblja i učenika</a:t>
            </a:r>
          </a:p>
          <a:p>
            <a:r>
              <a:rPr lang="hr-HR" sz="3000" dirty="0" smtClean="0"/>
              <a:t>usavršavanje </a:t>
            </a:r>
            <a:r>
              <a:rPr lang="hr-HR" sz="3000" dirty="0" smtClean="0">
                <a:solidFill>
                  <a:srgbClr val="FFC000"/>
                </a:solidFill>
              </a:rPr>
              <a:t>stranih jezika </a:t>
            </a:r>
            <a:r>
              <a:rPr lang="hr-HR" sz="3000" dirty="0" smtClean="0"/>
              <a:t>i razumijevanje različitosti </a:t>
            </a:r>
            <a:r>
              <a:rPr lang="hr-HR" sz="3000" dirty="0" smtClean="0">
                <a:solidFill>
                  <a:srgbClr val="FFC000"/>
                </a:solidFill>
              </a:rPr>
              <a:t>europskih kultura i njihovih vrijednosti</a:t>
            </a:r>
          </a:p>
          <a:p>
            <a:r>
              <a:rPr lang="hr-HR" sz="3000" dirty="0" smtClean="0">
                <a:solidFill>
                  <a:srgbClr val="FFC000"/>
                </a:solidFill>
              </a:rPr>
              <a:t>suradnja i europska dimenzija </a:t>
            </a:r>
            <a:r>
              <a:rPr lang="hr-HR" sz="3000" dirty="0" smtClean="0"/>
              <a:t>u obrazovanju</a:t>
            </a:r>
          </a:p>
          <a:p>
            <a:r>
              <a:rPr lang="hr-HR" sz="3000" dirty="0" smtClean="0"/>
              <a:t>stjecanje i usavršavanje </a:t>
            </a:r>
            <a:r>
              <a:rPr lang="hr-HR" sz="3000" dirty="0" smtClean="0">
                <a:solidFill>
                  <a:srgbClr val="FFCB27"/>
                </a:solidFill>
              </a:rPr>
              <a:t>znanja, vještina i kvalifikacija</a:t>
            </a:r>
          </a:p>
          <a:p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00808"/>
            <a:ext cx="5788259" cy="3574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Predstavljanje kroz </a:t>
            </a:r>
            <a:r>
              <a:rPr lang="hr-HR" dirty="0" err="1" smtClean="0"/>
              <a:t>blog</a:t>
            </a:r>
            <a:endParaRPr lang="hr-H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7563743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Dijeljenje fotografija</a:t>
            </a:r>
            <a:endParaRPr lang="hr-H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12776"/>
            <a:ext cx="7572375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764704"/>
            <a:ext cx="7920880" cy="5387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Chat </a:t>
            </a:r>
            <a:endParaRPr lang="hr-H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84784"/>
            <a:ext cx="5733678" cy="4638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Stranice s aktivnostima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1440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36712"/>
            <a:ext cx="8897722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Uzmemo neku temu iz kurikuluma (plana i programa) </a:t>
            </a:r>
            <a:br>
              <a:rPr lang="hr-HR" dirty="0" smtClean="0"/>
            </a:br>
            <a:r>
              <a:rPr lang="hr-HR" dirty="0" smtClean="0"/>
              <a:t>i smislimo projekt za nju</a:t>
            </a: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Otvorene mogućnosti</a:t>
            </a: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53095951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7584" y="1988840"/>
            <a:ext cx="7408333" cy="3705861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Povijest – pokazati da se ne uči samo o mrtvim ljudima nego da je povijest živi predmet </a:t>
            </a:r>
          </a:p>
          <a:p>
            <a:r>
              <a:rPr lang="hr-HR" dirty="0" smtClean="0"/>
              <a:t>lokalni običaji, tradicija, sličnosti među zemljama</a:t>
            </a:r>
          </a:p>
          <a:p>
            <a:r>
              <a:rPr lang="hr-HR" dirty="0" smtClean="0"/>
              <a:t>povijest obitelji</a:t>
            </a:r>
          </a:p>
          <a:p>
            <a:r>
              <a:rPr lang="hr-HR" dirty="0" smtClean="0"/>
              <a:t>i mi smo dio svjetske povijesti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Otvorene mogućnosti</a:t>
            </a: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2784942014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755576" y="1989138"/>
            <a:ext cx="7708974" cy="4097337"/>
          </a:xfrm>
        </p:spPr>
        <p:txBody>
          <a:bodyPr/>
          <a:lstStyle/>
          <a:p>
            <a:r>
              <a:rPr lang="hr-HR" dirty="0" smtClean="0"/>
              <a:t>Sunce, Mjesec i zvijezde</a:t>
            </a:r>
          </a:p>
          <a:p>
            <a:r>
              <a:rPr lang="hr-HR" dirty="0" smtClean="0"/>
              <a:t>mjesečeve mijene - izgledaju li isto gledane iz različitih škola?</a:t>
            </a:r>
          </a:p>
          <a:p>
            <a:r>
              <a:rPr lang="hr-HR" dirty="0" smtClean="0"/>
              <a:t>vremenske razlike u izlasku i zalasku sunca</a:t>
            </a: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Otvorene mogućnosti</a:t>
            </a:r>
            <a:endParaRPr lang="hr-HR" dirty="0"/>
          </a:p>
        </p:txBody>
      </p:sp>
    </p:spTree>
  </p:cSld>
  <p:clrMapOvr>
    <a:masterClrMapping/>
  </p:clrMapOvr>
  <p:transition>
    <p:pull dir="l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Comenius aktivnosti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Stručno usavršavanje</a:t>
            </a:r>
          </a:p>
          <a:p>
            <a:r>
              <a:rPr lang="hr-HR" dirty="0" smtClean="0"/>
              <a:t>Pripremni posjeti</a:t>
            </a:r>
          </a:p>
          <a:p>
            <a:r>
              <a:rPr lang="hr-HR" dirty="0" smtClean="0"/>
              <a:t>Asistenti - ugošćivanje asistenata</a:t>
            </a:r>
          </a:p>
          <a:p>
            <a:r>
              <a:rPr lang="hr-HR" dirty="0" smtClean="0"/>
              <a:t>Individualna mobilnost učenika</a:t>
            </a:r>
          </a:p>
          <a:p>
            <a:r>
              <a:rPr lang="hr-HR" dirty="0" smtClean="0"/>
              <a:t>Školska partnerstva</a:t>
            </a:r>
          </a:p>
          <a:p>
            <a:r>
              <a:rPr lang="hr-HR" dirty="0" err="1" smtClean="0"/>
              <a:t>Regio</a:t>
            </a:r>
            <a:r>
              <a:rPr lang="hr-HR" dirty="0" smtClean="0"/>
              <a:t> partnerstva</a:t>
            </a:r>
          </a:p>
          <a:p>
            <a:r>
              <a:rPr lang="hr-HR" dirty="0" smtClean="0"/>
              <a:t>eTwinning</a:t>
            </a:r>
            <a:endParaRPr lang="hr-HR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576" y="1844824"/>
            <a:ext cx="7660373" cy="3450696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Strani jezici – napisati pismo stvarnom prijatelju iz neke druge države - nije odglumljena situacija nego stvarna – odmah se vidi korisnost i upotrebljivost jezika</a:t>
            </a:r>
          </a:p>
          <a:p>
            <a:r>
              <a:rPr lang="vi-VN" dirty="0" smtClean="0"/>
              <a:t>usvojiti osnovne obrasce uljudnoga ophođenja na stranomu jeziku</a:t>
            </a:r>
            <a:endParaRPr lang="hr-HR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Otvorene mogućnosti</a:t>
            </a: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3704987520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683568" y="1989138"/>
            <a:ext cx="7780982" cy="4097337"/>
          </a:xfrm>
        </p:spPr>
        <p:txBody>
          <a:bodyPr/>
          <a:lstStyle/>
          <a:p>
            <a:r>
              <a:rPr lang="hr-HR" dirty="0" smtClean="0"/>
              <a:t>Književnost – snimite film o domaćem književniku i pogledajte filmove koje su vaši partneri  snimili o svojim književnicima</a:t>
            </a:r>
          </a:p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Otvorene mogućnosti</a:t>
            </a:r>
            <a:endParaRPr lang="hr-HR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611560" y="1844824"/>
            <a:ext cx="7804389" cy="3450696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/>
              <a:t>osmislite temu za neki projekt i kako ćete ga uklopiti u svoj redovan rad</a:t>
            </a:r>
          </a:p>
          <a:p>
            <a:r>
              <a:rPr lang="hr-HR" dirty="0" smtClean="0"/>
              <a:t>osmislite aktivnosti i rezultate</a:t>
            </a:r>
          </a:p>
          <a:p>
            <a:pPr lvl="1"/>
            <a:r>
              <a:rPr lang="hr-HR" dirty="0" err="1" smtClean="0"/>
              <a:t>online</a:t>
            </a:r>
            <a:r>
              <a:rPr lang="hr-HR" dirty="0" smtClean="0"/>
              <a:t> suradnja učenika i učitelja</a:t>
            </a:r>
          </a:p>
          <a:p>
            <a:pPr lvl="1"/>
            <a:r>
              <a:rPr lang="hr-HR" dirty="0" err="1" smtClean="0"/>
              <a:t>online</a:t>
            </a:r>
            <a:r>
              <a:rPr lang="hr-HR" dirty="0" smtClean="0"/>
              <a:t> komunikacija učenika i učitelja</a:t>
            </a:r>
          </a:p>
          <a:p>
            <a:pPr lvl="1"/>
            <a:r>
              <a:rPr lang="hr-HR" dirty="0" smtClean="0"/>
              <a:t>oblici aktivnosti</a:t>
            </a:r>
          </a:p>
          <a:p>
            <a:pPr lvl="1"/>
            <a:r>
              <a:rPr lang="hr-HR" dirty="0" smtClean="0"/>
              <a:t>rezultati projekta</a:t>
            </a:r>
          </a:p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Vježba 10.</a:t>
            </a:r>
            <a:endParaRPr lang="hr-HR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267744" y="1340768"/>
            <a:ext cx="4320480" cy="52565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ravokutnik 2"/>
          <p:cNvSpPr/>
          <p:nvPr/>
        </p:nvSpPr>
        <p:spPr>
          <a:xfrm>
            <a:off x="3275856" y="2711242"/>
            <a:ext cx="360039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5000" b="1" dirty="0" smtClean="0">
                <a:solidFill>
                  <a:srgbClr val="FECD04"/>
                </a:solidFill>
              </a:rPr>
              <a:t>zajedno</a:t>
            </a:r>
            <a:endParaRPr lang="hr-HR" sz="5000" b="1" dirty="0">
              <a:solidFill>
                <a:srgbClr val="FECD04"/>
              </a:solidFill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pogledajte aktivne projekte, možda neki sadrži baš ono što vama treba</a:t>
            </a:r>
          </a:p>
          <a:p>
            <a:r>
              <a:rPr lang="hr-HR" dirty="0" smtClean="0"/>
              <a:t>kontaktirajte partnere koji rade na projektu i uključite se</a:t>
            </a: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Ne morate sve sami</a:t>
            </a:r>
            <a:endParaRPr lang="hr-HR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2132856"/>
            <a:ext cx="8136904" cy="3600400"/>
          </a:xfrm>
        </p:spPr>
        <p:txBody>
          <a:bodyPr>
            <a:normAutofit/>
          </a:bodyPr>
          <a:lstStyle/>
          <a:p>
            <a:r>
              <a:rPr lang="hr-HR" dirty="0" smtClean="0"/>
              <a:t>razmislite koje teme iz našeg kurikuluma bi vama odgovarale za projekt</a:t>
            </a:r>
          </a:p>
          <a:p>
            <a:r>
              <a:rPr lang="hr-HR" dirty="0" smtClean="0"/>
              <a:t>potražite partnere sa sličnim interesima</a:t>
            </a:r>
          </a:p>
          <a:p>
            <a:r>
              <a:rPr lang="hr-HR" dirty="0" smtClean="0"/>
              <a:t>razgovarajte o tim idejama s njima</a:t>
            </a:r>
          </a:p>
          <a:p>
            <a:r>
              <a:rPr lang="hr-HR" dirty="0" smtClean="0"/>
              <a:t>zajednički razvijte ideju za projekt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Ne morate sve sami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4064415405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539552" y="2132856"/>
            <a:ext cx="8208911" cy="3888432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podijelite zadatke, razmjenjujte materijale, isprobavajte, pitajte ...</a:t>
            </a:r>
          </a:p>
          <a:p>
            <a:r>
              <a:rPr lang="hr-HR" dirty="0"/>
              <a:t>podijelite svoje sumnje, savjete, </a:t>
            </a:r>
            <a:r>
              <a:rPr lang="hr-HR" dirty="0" smtClean="0"/>
              <a:t>ideje</a:t>
            </a:r>
          </a:p>
          <a:p>
            <a:r>
              <a:rPr lang="hr-HR" dirty="0" smtClean="0"/>
              <a:t>budite </a:t>
            </a:r>
            <a:r>
              <a:rPr lang="hr-HR" dirty="0"/>
              <a:t>otvoreni za drugačije pristupe</a:t>
            </a:r>
          </a:p>
          <a:p>
            <a:r>
              <a:rPr lang="hr-HR" dirty="0" smtClean="0"/>
              <a:t>postavite razumne/dosežne ciljeve za sebe, učenike i partnere na projektu</a:t>
            </a:r>
          </a:p>
          <a:p>
            <a:r>
              <a:rPr lang="hr-HR" dirty="0" smtClean="0"/>
              <a:t>surađujte</a:t>
            </a:r>
          </a:p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Ne morate sve sami</a:t>
            </a:r>
            <a:endParaRPr lang="hr-HR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Ne možete (ne znate) sve sami – zamolite kolege u školi za pomoć</a:t>
            </a:r>
          </a:p>
          <a:p>
            <a:pPr lvl="1"/>
            <a:r>
              <a:rPr lang="hr-HR" dirty="0" smtClean="0"/>
              <a:t>učenje francuskog, snimanje filma, izrada scenografije, plakata,…</a:t>
            </a:r>
          </a:p>
          <a:p>
            <a:r>
              <a:rPr lang="hr-HR" dirty="0" smtClean="0"/>
              <a:t>Možda se iznenadite ponašanjem i podrškom kolega u školi </a:t>
            </a:r>
            <a:r>
              <a:rPr lang="hr-HR" dirty="0" smtClean="0">
                <a:sym typeface="Wingdings" pitchFamily="2" charset="2"/>
              </a:rPr>
              <a:t></a:t>
            </a: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Ne morate sve sami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261220949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predstavite svoje projekte i rezultate</a:t>
            </a:r>
          </a:p>
          <a:p>
            <a:pPr lvl="1"/>
            <a:r>
              <a:rPr lang="hr-HR" dirty="0" smtClean="0"/>
              <a:t>učenicima i kolegama u školi</a:t>
            </a:r>
          </a:p>
          <a:p>
            <a:pPr lvl="1"/>
            <a:r>
              <a:rPr lang="hr-HR" dirty="0" smtClean="0"/>
              <a:t>roditeljima i lokalnoj zajednici</a:t>
            </a:r>
          </a:p>
          <a:p>
            <a:pPr lvl="1"/>
            <a:r>
              <a:rPr lang="hr-HR" dirty="0" smtClean="0"/>
              <a:t>medijima (TV, novine, radio, </a:t>
            </a:r>
            <a:r>
              <a:rPr lang="hr-HR" dirty="0" err="1" smtClean="0"/>
              <a:t>online</a:t>
            </a:r>
            <a:r>
              <a:rPr lang="hr-HR" dirty="0" smtClean="0"/>
              <a:t> izdanja, školske stranice, </a:t>
            </a:r>
            <a:r>
              <a:rPr lang="hr-HR" dirty="0" err="1" smtClean="0"/>
              <a:t>blogovi</a:t>
            </a:r>
            <a:r>
              <a:rPr lang="hr-HR" dirty="0" smtClean="0"/>
              <a:t>, </a:t>
            </a:r>
            <a:r>
              <a:rPr lang="hr-HR" dirty="0" err="1" smtClean="0"/>
              <a:t>Twitter</a:t>
            </a:r>
            <a:r>
              <a:rPr lang="hr-HR" dirty="0" smtClean="0"/>
              <a:t>)</a:t>
            </a:r>
          </a:p>
          <a:p>
            <a:pPr lvl="1"/>
            <a:r>
              <a:rPr lang="hr-HR" dirty="0" err="1" smtClean="0"/>
              <a:t>AMPEU</a:t>
            </a:r>
            <a:r>
              <a:rPr lang="hr-HR" dirty="0" smtClean="0"/>
              <a:t>, </a:t>
            </a:r>
            <a:r>
              <a:rPr lang="hr-HR" dirty="0" err="1" smtClean="0"/>
              <a:t>AZOO</a:t>
            </a:r>
            <a:r>
              <a:rPr lang="hr-HR" dirty="0" smtClean="0"/>
              <a:t>, </a:t>
            </a:r>
            <a:r>
              <a:rPr lang="hr-HR" dirty="0" err="1" smtClean="0"/>
              <a:t>ASOO</a:t>
            </a:r>
            <a:r>
              <a:rPr lang="hr-HR" dirty="0" smtClean="0"/>
              <a:t>, </a:t>
            </a:r>
            <a:r>
              <a:rPr lang="hr-HR" dirty="0" err="1" smtClean="0"/>
              <a:t>MZOŠ</a:t>
            </a:r>
            <a:r>
              <a:rPr lang="hr-HR" dirty="0" smtClean="0"/>
              <a:t>,</a:t>
            </a:r>
            <a:r>
              <a:rPr lang="hr-HR" dirty="0" err="1" smtClean="0"/>
              <a:t>..</a:t>
            </a:r>
            <a:r>
              <a:rPr lang="hr-HR" dirty="0" smtClean="0"/>
              <a:t>.</a:t>
            </a: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Pokažite kako ste uspješni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336879861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2708920"/>
            <a:ext cx="9144000" cy="41490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 smtClean="0"/>
              <a:t>it </a:t>
            </a:r>
            <a:r>
              <a:rPr lang="en-US" sz="4000" dirty="0"/>
              <a:t>makes no difference where you work, you are in the middle </a:t>
            </a:r>
            <a:r>
              <a:rPr lang="en-US" sz="4000" dirty="0" smtClean="0"/>
              <a:t>of</a:t>
            </a:r>
            <a:r>
              <a:rPr lang="hr-HR" sz="4000" dirty="0" smtClean="0"/>
              <a:t> Europe </a:t>
            </a:r>
            <a:br>
              <a:rPr lang="hr-HR" sz="4000" dirty="0" smtClean="0"/>
            </a:br>
            <a:r>
              <a:rPr lang="hr-HR" sz="4000" dirty="0" smtClean="0"/>
              <a:t>all </a:t>
            </a:r>
            <a:r>
              <a:rPr lang="hr-HR" sz="4000" dirty="0" err="1"/>
              <a:t>the</a:t>
            </a:r>
            <a:r>
              <a:rPr lang="hr-HR" sz="4000" dirty="0"/>
              <a:t> </a:t>
            </a:r>
            <a:r>
              <a:rPr lang="hr-HR" sz="4000" dirty="0" smtClean="0"/>
              <a:t>time</a:t>
            </a:r>
          </a:p>
          <a:p>
            <a:pPr marL="0" indent="0">
              <a:buNone/>
            </a:pPr>
            <a:r>
              <a:rPr lang="hr-HR" dirty="0"/>
              <a:t/>
            </a:r>
            <a:br>
              <a:rPr lang="hr-HR" dirty="0"/>
            </a:br>
            <a:r>
              <a:rPr lang="lt-LT" sz="2800" dirty="0" smtClean="0"/>
              <a:t>Tautvydė Daujotytė Mukile</a:t>
            </a:r>
            <a:r>
              <a:rPr lang="hr-HR" sz="2800" dirty="0" smtClean="0"/>
              <a:t>, Belgija</a:t>
            </a:r>
            <a:br>
              <a:rPr lang="hr-HR" sz="2800" dirty="0" smtClean="0"/>
            </a:br>
            <a:r>
              <a:rPr lang="hr-HR" sz="2800" dirty="0" smtClean="0"/>
              <a:t>Voices of eTwinning, prosinac 2010.</a:t>
            </a:r>
            <a:endParaRPr lang="hr-HR" sz="2800" dirty="0"/>
          </a:p>
          <a:p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eTwinning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956915184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Comenius stručno usavršavanje</a:t>
            </a:r>
            <a:endParaRPr lang="hr-H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22906"/>
            <a:ext cx="8224913" cy="4354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3568" y="2708920"/>
            <a:ext cx="7772400" cy="2764904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 smtClean="0"/>
              <a:t>Lidija Kralj, OŠ Veliki Bukovec</a:t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err="1" smtClean="0">
                <a:hlinkClick r:id="rId2"/>
              </a:rPr>
              <a:t>lidija.kralj</a:t>
            </a:r>
            <a:r>
              <a:rPr lang="hr-HR" dirty="0" smtClean="0">
                <a:hlinkClick r:id="rId2"/>
              </a:rPr>
              <a:t>@</a:t>
            </a:r>
            <a:r>
              <a:rPr lang="hr-HR" dirty="0" err="1" smtClean="0">
                <a:hlinkClick r:id="rId2"/>
              </a:rPr>
              <a:t>skole.hr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@</a:t>
            </a:r>
            <a:r>
              <a:rPr lang="hr-HR" dirty="0" err="1" smtClean="0"/>
              <a:t>LidijaKralj</a:t>
            </a:r>
            <a:endParaRPr lang="hr-HR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Stručno usavršavanje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hlinkClick r:id="rId2"/>
              </a:rPr>
              <a:t>www.mobilnost.hr</a:t>
            </a:r>
            <a:endParaRPr lang="hr-HR" dirty="0" smtClean="0"/>
          </a:p>
          <a:p>
            <a:r>
              <a:rPr lang="hr-HR" dirty="0" smtClean="0"/>
              <a:t>Comenius</a:t>
            </a:r>
          </a:p>
          <a:p>
            <a:r>
              <a:rPr lang="hr-HR" dirty="0" smtClean="0"/>
              <a:t>Aktivnosti</a:t>
            </a:r>
          </a:p>
          <a:p>
            <a:r>
              <a:rPr lang="hr-HR" dirty="0" smtClean="0"/>
              <a:t>Stručno usavršavanje (</a:t>
            </a:r>
            <a:r>
              <a:rPr lang="hr-HR" sz="2800" i="1" dirty="0" err="1" smtClean="0"/>
              <a:t>In</a:t>
            </a:r>
            <a:r>
              <a:rPr lang="hr-HR" sz="2800" i="1" dirty="0" smtClean="0"/>
              <a:t>-service </a:t>
            </a:r>
            <a:r>
              <a:rPr lang="hr-HR" sz="2800" i="1" dirty="0" err="1" smtClean="0"/>
              <a:t>training</a:t>
            </a:r>
            <a:r>
              <a:rPr lang="hr-HR" dirty="0" smtClean="0"/>
              <a:t>)</a:t>
            </a:r>
          </a:p>
          <a:p>
            <a:r>
              <a:rPr lang="hr-HR" dirty="0" smtClean="0">
                <a:hlinkClick r:id="rId3"/>
              </a:rPr>
              <a:t>http://www.mobilnost.hr/</a:t>
            </a:r>
            <a:r>
              <a:rPr lang="hr-HR" dirty="0" err="1" smtClean="0">
                <a:hlinkClick r:id="rId3"/>
              </a:rPr>
              <a:t>index.php</a:t>
            </a:r>
            <a:r>
              <a:rPr lang="hr-HR" dirty="0" smtClean="0">
                <a:hlinkClick r:id="rId3"/>
              </a:rPr>
              <a:t>?</a:t>
            </a:r>
            <a:r>
              <a:rPr lang="hr-HR" dirty="0" err="1" smtClean="0">
                <a:hlinkClick r:id="rId3"/>
              </a:rPr>
              <a:t>id</a:t>
            </a:r>
            <a:r>
              <a:rPr lang="hr-HR" dirty="0" smtClean="0">
                <a:hlinkClick r:id="rId3"/>
              </a:rPr>
              <a:t>=24</a:t>
            </a:r>
            <a:endParaRPr lang="hr-HR" dirty="0" smtClean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T_netiquet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524</TotalTime>
  <Words>1228</Words>
  <Application>Microsoft Office PowerPoint</Application>
  <PresentationFormat>Prikaz na zaslonu (4:3)</PresentationFormat>
  <Paragraphs>250</Paragraphs>
  <Slides>80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80</vt:i4>
      </vt:variant>
    </vt:vector>
  </HeadingPairs>
  <TitlesOfParts>
    <vt:vector size="81" baseType="lpstr">
      <vt:lpstr>eT_netiquette</vt:lpstr>
      <vt:lpstr>Comenius i eTwinning</vt:lpstr>
      <vt:lpstr>Program za cjeloživotno učenje</vt:lpstr>
      <vt:lpstr>Program za cjeloživotno učenje</vt:lpstr>
      <vt:lpstr>Predškolsko i školsko obrazovanje</vt:lpstr>
      <vt:lpstr>Potprogram Comenius</vt:lpstr>
      <vt:lpstr>Comenius ciljevi</vt:lpstr>
      <vt:lpstr>Comenius aktivnosti</vt:lpstr>
      <vt:lpstr>Comenius stručno usavršavanje</vt:lpstr>
      <vt:lpstr>Stručno usavršavanje</vt:lpstr>
      <vt:lpstr>Kako pronaći stručno usavršavanje</vt:lpstr>
      <vt:lpstr>Postupak prijave</vt:lpstr>
      <vt:lpstr>Vježba 1.</vt:lpstr>
      <vt:lpstr>Comenius asistenti</vt:lpstr>
      <vt:lpstr>Comenius ugošćivanje asistenata</vt:lpstr>
      <vt:lpstr>Individualna mobilnost učenika</vt:lpstr>
      <vt:lpstr>Suradnja ustanova</vt:lpstr>
      <vt:lpstr>Pripremni posjet</vt:lpstr>
      <vt:lpstr>Kontaktni seminari</vt:lpstr>
      <vt:lpstr>Vježba 2.</vt:lpstr>
      <vt:lpstr>Rokovi u 2012.</vt:lpstr>
      <vt:lpstr>Comenius - kontakti</vt:lpstr>
      <vt:lpstr>eTwinning</vt:lpstr>
      <vt:lpstr>eTwinning je </vt:lpstr>
      <vt:lpstr>Što nudi eTwinning?</vt:lpstr>
      <vt:lpstr>Što nudi eTwinning?</vt:lpstr>
      <vt:lpstr>Zašto eTwinning?</vt:lpstr>
      <vt:lpstr>Zašto eTwinning?</vt:lpstr>
      <vt:lpstr>Zašto eTwinning projekti</vt:lpstr>
      <vt:lpstr>Zašto eTwinning projekti</vt:lpstr>
      <vt:lpstr>Sigurnost i privatnost</vt:lpstr>
      <vt:lpstr>Par primjera</vt:lpstr>
      <vt:lpstr>Twinnijeve avanture</vt:lpstr>
      <vt:lpstr>Slajd 33</vt:lpstr>
      <vt:lpstr>Twinnijeve avanture</vt:lpstr>
      <vt:lpstr>Igraj se i uči </vt:lpstr>
      <vt:lpstr>Slajd 36</vt:lpstr>
      <vt:lpstr>Igraj se i uči</vt:lpstr>
      <vt:lpstr>Arhitektura mog mjesta</vt:lpstr>
      <vt:lpstr>Slajd 39</vt:lpstr>
      <vt:lpstr>Slajd 40</vt:lpstr>
      <vt:lpstr>Slajd 41</vt:lpstr>
      <vt:lpstr>Slajd 42</vt:lpstr>
      <vt:lpstr>Slajd 43</vt:lpstr>
      <vt:lpstr>Slajd 44</vt:lpstr>
      <vt:lpstr>Slajd 45</vt:lpstr>
      <vt:lpstr>Arhitektura mog mjesta</vt:lpstr>
      <vt:lpstr>Slajd 47</vt:lpstr>
      <vt:lpstr>Slajd 48</vt:lpstr>
      <vt:lpstr>Vježba 3. </vt:lpstr>
      <vt:lpstr>Vježba 4.</vt:lpstr>
      <vt:lpstr>eTwinning kao društvena mreža</vt:lpstr>
      <vt:lpstr>Vježba 5. </vt:lpstr>
      <vt:lpstr>Vježba 6. Pronađite projekt</vt:lpstr>
      <vt:lpstr>Vježba 7. Pronađite eTwinnere</vt:lpstr>
      <vt:lpstr>Vježba 8.</vt:lpstr>
      <vt:lpstr>Slajd 56</vt:lpstr>
      <vt:lpstr>Vježba 9.</vt:lpstr>
      <vt:lpstr>Slajd 58</vt:lpstr>
      <vt:lpstr>Slajd 59</vt:lpstr>
      <vt:lpstr>Slajd 60</vt:lpstr>
      <vt:lpstr>Predstavljanje kroz blog</vt:lpstr>
      <vt:lpstr>Dijeljenje fotografija</vt:lpstr>
      <vt:lpstr>Slajd 63</vt:lpstr>
      <vt:lpstr>Chat </vt:lpstr>
      <vt:lpstr>Stranice s aktivnostima</vt:lpstr>
      <vt:lpstr>Slajd 66</vt:lpstr>
      <vt:lpstr>Otvorene mogućnosti</vt:lpstr>
      <vt:lpstr>Otvorene mogućnosti</vt:lpstr>
      <vt:lpstr>Otvorene mogućnosti</vt:lpstr>
      <vt:lpstr>Otvorene mogućnosti</vt:lpstr>
      <vt:lpstr>Otvorene mogućnosti</vt:lpstr>
      <vt:lpstr>Vježba 10.</vt:lpstr>
      <vt:lpstr>Slajd 73</vt:lpstr>
      <vt:lpstr>Ne morate sve sami</vt:lpstr>
      <vt:lpstr>Ne morate sve sami</vt:lpstr>
      <vt:lpstr>Ne morate sve sami</vt:lpstr>
      <vt:lpstr>Ne morate sve sami</vt:lpstr>
      <vt:lpstr>Pokažite kako ste uspješni</vt:lpstr>
      <vt:lpstr>eTwinning</vt:lpstr>
      <vt:lpstr>Lidija Kralj, OŠ Veliki Bukovec  lidija.kralj@skole.hr  @LidijaKralj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eTwinning</dc:title>
  <dc:creator>Lidija Kralj</dc:creator>
  <cp:lastModifiedBy>Korisnik</cp:lastModifiedBy>
  <cp:revision>63</cp:revision>
  <dcterms:created xsi:type="dcterms:W3CDTF">2012-01-03T08:22:26Z</dcterms:created>
  <dcterms:modified xsi:type="dcterms:W3CDTF">2014-10-13T14:17:07Z</dcterms:modified>
</cp:coreProperties>
</file>