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85" r:id="rId4"/>
    <p:sldId id="286" r:id="rId5"/>
    <p:sldId id="258" r:id="rId6"/>
    <p:sldId id="265" r:id="rId7"/>
    <p:sldId id="266" r:id="rId8"/>
    <p:sldId id="267" r:id="rId9"/>
    <p:sldId id="268" r:id="rId10"/>
    <p:sldId id="271" r:id="rId11"/>
    <p:sldId id="260" r:id="rId12"/>
    <p:sldId id="261" r:id="rId13"/>
    <p:sldId id="262" r:id="rId14"/>
    <p:sldId id="263" r:id="rId15"/>
    <p:sldId id="264" r:id="rId16"/>
    <p:sldId id="272" r:id="rId17"/>
    <p:sldId id="274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73" r:id="rId26"/>
    <p:sldId id="275" r:id="rId27"/>
    <p:sldId id="284" r:id="rId28"/>
    <p:sldId id="276" r:id="rId29"/>
    <p:sldId id="27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428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Excel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758331344945516E-2"/>
          <c:y val="6.9461123989335571E-2"/>
          <c:w val="0.79559770937723684"/>
          <c:h val="0.79026306794523615"/>
        </c:manualLayout>
      </c:layout>
      <c:barChart>
        <c:barDir val="col"/>
        <c:grouping val="percentStacked"/>
        <c:varyColors val="0"/>
        <c:ser>
          <c:idx val="0"/>
          <c:order val="0"/>
          <c:tx>
            <c:v>DA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64587E8-9EB3-4C35-9DA9-CED2E671969F}" type="VALUE">
                      <a:rPr lang="en-US"/>
                      <a:pPr/>
                      <a:t>[VRIJEDNOST]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9A0-4B97-A0AD-D83A5585CED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717BB86-701D-4C0E-86DC-E7299AC2E43E}" type="VALUE">
                      <a:rPr lang="en-US"/>
                      <a:pPr/>
                      <a:t>[VRIJEDNOST]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9A0-4B97-A0AD-D83A5585CE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'Odgovori iz obrasca 1'!$J$3:$J$4</c:f>
              <c:strCache>
                <c:ptCount val="2"/>
                <c:pt idx="0">
                  <c:v>M</c:v>
                </c:pt>
                <c:pt idx="1">
                  <c:v>Ž</c:v>
                </c:pt>
              </c:strCache>
            </c:strRef>
          </c:cat>
          <c:val>
            <c:numRef>
              <c:f>'Odgovori iz obrasca 1'!$K$3:$K$4</c:f>
              <c:numCache>
                <c:formatCode>0.00</c:formatCode>
                <c:ptCount val="2"/>
                <c:pt idx="0">
                  <c:v>88.372093023255815</c:v>
                </c:pt>
                <c:pt idx="1">
                  <c:v>48.717948717948715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A0-4B97-A0AD-D83A5585CED8}"/>
            </c:ext>
          </c:extLst>
        </c:ser>
        <c:ser>
          <c:idx val="1"/>
          <c:order val="1"/>
          <c:tx>
            <c:v>NE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9633358-C766-47AD-82F3-3A5DEE8E8F15}" type="VALUE">
                      <a:rPr lang="en-US"/>
                      <a:pPr/>
                      <a:t>[VRIJEDNOST]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9A0-4B97-A0AD-D83A5585CED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49C278C-7C11-48F8-A85D-FC115ACEC467}" type="VALUE">
                      <a:rPr lang="en-US"/>
                      <a:pPr/>
                      <a:t>[VRIJEDNOST]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9A0-4B97-A0AD-D83A5585CE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'Odgovori iz obrasca 1'!$J$3:$J$4</c:f>
              <c:strCache>
                <c:ptCount val="2"/>
                <c:pt idx="0">
                  <c:v>M</c:v>
                </c:pt>
                <c:pt idx="1">
                  <c:v>Ž</c:v>
                </c:pt>
              </c:strCache>
            </c:strRef>
          </c:cat>
          <c:val>
            <c:numRef>
              <c:f>'Odgovori iz obrasca 1'!$L$3:$L$4</c:f>
              <c:numCache>
                <c:formatCode>0.00</c:formatCode>
                <c:ptCount val="2"/>
                <c:pt idx="0">
                  <c:v>11.627906976744185</c:v>
                </c:pt>
                <c:pt idx="1">
                  <c:v>51.282051282051277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A0-4B97-A0AD-D83A5585CED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2177664"/>
        <c:axId val="72580416"/>
      </c:barChart>
      <c:catAx>
        <c:axId val="112177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72580416"/>
        <c:crosses val="autoZero"/>
        <c:auto val="1"/>
        <c:lblAlgn val="ctr"/>
        <c:lblOffset val="100"/>
        <c:noMultiLvlLbl val="0"/>
      </c:catAx>
      <c:valAx>
        <c:axId val="7258041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112177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768551658315432E-2"/>
          <c:y val="6.9914796562031936E-2"/>
          <c:w val="0.80337061560486744"/>
          <c:h val="0.79725758037151429"/>
        </c:manualLayout>
      </c:layout>
      <c:barChart>
        <c:barDir val="col"/>
        <c:grouping val="percentStacked"/>
        <c:varyColors val="0"/>
        <c:ser>
          <c:idx val="0"/>
          <c:order val="0"/>
          <c:tx>
            <c:v>DA</c:v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3813FB6-6E82-4B5F-A7C4-958A675BA53F}" type="VALUE">
                      <a:rPr lang="en-US"/>
                      <a:pPr/>
                      <a:t>[VRIJEDNOST]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813-48DE-AB15-B595953A9FF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EAB8D8C-39B5-497D-BA45-DB64DE5F4C53}" type="VALUE">
                      <a:rPr lang="en-US"/>
                      <a:pPr/>
                      <a:t>[VRIJEDNOST]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813-48DE-AB15-B595953A9F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'Odgovori iz obrasca 1'!$J$9:$J$10</c:f>
              <c:strCache>
                <c:ptCount val="2"/>
                <c:pt idx="0">
                  <c:v>M</c:v>
                </c:pt>
                <c:pt idx="1">
                  <c:v>Ž</c:v>
                </c:pt>
              </c:strCache>
            </c:strRef>
          </c:cat>
          <c:val>
            <c:numRef>
              <c:f>'Odgovori iz obrasca 1'!$K$9:$K$10</c:f>
              <c:numCache>
                <c:formatCode>0.00</c:formatCode>
                <c:ptCount val="2"/>
                <c:pt idx="0">
                  <c:v>90.697674418604649</c:v>
                </c:pt>
                <c:pt idx="1">
                  <c:v>60.256410256410255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13-48DE-AB15-B595953A9FFE}"/>
            </c:ext>
          </c:extLst>
        </c:ser>
        <c:ser>
          <c:idx val="1"/>
          <c:order val="1"/>
          <c:tx>
            <c:v>NE</c:v>
          </c:tx>
          <c:spPr>
            <a:solidFill>
              <a:srgbClr val="C0000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813-48DE-AB15-B595953A9FF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D4122A4-FE95-42B3-A2DD-21F1ECA87AD7}" type="VALUE">
                      <a:rPr lang="en-US"/>
                      <a:pPr/>
                      <a:t>[VRIJEDNOST]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813-48DE-AB15-B595953A9FF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740E477-CC2E-4265-911C-2BF43DEBFDF1}" type="VALUE">
                      <a:rPr lang="en-US"/>
                      <a:pPr/>
                      <a:t>[VRIJEDNOST]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813-48DE-AB15-B595953A9F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'Odgovori iz obrasca 1'!$J$9:$J$10</c:f>
              <c:strCache>
                <c:ptCount val="2"/>
                <c:pt idx="0">
                  <c:v>M</c:v>
                </c:pt>
                <c:pt idx="1">
                  <c:v>Ž</c:v>
                </c:pt>
              </c:strCache>
            </c:strRef>
          </c:cat>
          <c:val>
            <c:numRef>
              <c:f>'Odgovori iz obrasca 1'!$L$9:$L$10</c:f>
              <c:numCache>
                <c:formatCode>0.00</c:formatCode>
                <c:ptCount val="2"/>
                <c:pt idx="0">
                  <c:v>9.3023255813953494</c:v>
                </c:pt>
                <c:pt idx="1">
                  <c:v>39.743589743589745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813-48DE-AB15-B595953A9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178176"/>
        <c:axId val="112649344"/>
      </c:barChart>
      <c:catAx>
        <c:axId val="112178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sr-Latn-RS"/>
          </a:p>
        </c:txPr>
        <c:crossAx val="112649344"/>
        <c:crosses val="autoZero"/>
        <c:auto val="1"/>
        <c:lblAlgn val="ctr"/>
        <c:lblOffset val="100"/>
        <c:noMultiLvlLbl val="0"/>
      </c:catAx>
      <c:valAx>
        <c:axId val="1126493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217817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sr-Latn-R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958164320369051E-2"/>
          <c:y val="0.1275622867583541"/>
          <c:w val="0.82893074445239801"/>
          <c:h val="0.77685225810862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'Odgovori iz obrasca 1'!$J$44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>
                <c:manualLayout>
                  <c:x val="-2.3147880741854533E-17"/>
                  <c:y val="-1.262825572217849E-2"/>
                </c:manualLayout>
              </c:layout>
              <c:tx>
                <c:rich>
                  <a:bodyPr/>
                  <a:lstStyle/>
                  <a:p>
                    <a:fld id="{D7978AB5-D98E-499B-AA6D-8D089B9EB0D2}" type="VALUE">
                      <a:rPr lang="en-US"/>
                      <a:pPr/>
                      <a:t>[VRIJEDNOST]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8AB-4960-9A50-9C305DAAD68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827E482-5D97-47FD-8E26-E18E4FCC9B39}" type="VALUE">
                      <a:rPr lang="en-US"/>
                      <a:pPr/>
                      <a:t>[VRIJEDNOST]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8AB-4960-9A50-9C305DAAD68B}"/>
                </c:ext>
              </c:extLst>
            </c:dLbl>
            <c:dLbl>
              <c:idx val="2"/>
              <c:layout>
                <c:manualLayout>
                  <c:x val="0"/>
                  <c:y val="-1.5785319652722968E-2"/>
                </c:manualLayout>
              </c:layout>
              <c:tx>
                <c:rich>
                  <a:bodyPr/>
                  <a:lstStyle/>
                  <a:p>
                    <a:fld id="{84A2BFA0-F6DC-43EE-9EEE-E5F06D1D5F12}" type="VALUE">
                      <a:rPr lang="en-US"/>
                      <a:pPr/>
                      <a:t>[VRIJEDNOST]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8AB-4960-9A50-9C305DAAD68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4B9BD96-EE62-4BD5-AF85-2DB0EE496BFB}" type="VALUE">
                      <a:rPr lang="en-US"/>
                      <a:pPr/>
                      <a:t>[VRIJEDNOST]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8AB-4960-9A50-9C305DAAD68B}"/>
                </c:ext>
              </c:extLst>
            </c:dLbl>
            <c:dLbl>
              <c:idx val="4"/>
              <c:layout>
                <c:manualLayout>
                  <c:x val="0"/>
                  <c:y val="-4.5814715149556434E-3"/>
                </c:manualLayout>
              </c:layout>
              <c:tx>
                <c:rich>
                  <a:bodyPr/>
                  <a:lstStyle/>
                  <a:p>
                    <a:fld id="{71524574-217D-4389-90FC-9B7E801A4CF8}" type="VALUE">
                      <a:rPr lang="en-US"/>
                      <a:pPr/>
                      <a:t>[VRIJEDNOST]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8AB-4960-9A50-9C305DAAD6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'Odgovori iz obrasca 1'!$K$44:$O$44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8</c:v>
                </c:pt>
                <c:pt idx="3">
                  <c:v>29</c:v>
                </c:pt>
                <c:pt idx="4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8AB-4960-9A50-9C305DAAD68B}"/>
            </c:ext>
          </c:extLst>
        </c:ser>
        <c:ser>
          <c:idx val="1"/>
          <c:order val="1"/>
          <c:tx>
            <c:strRef>
              <c:f>'Odgovori iz obrasca 1'!$J$45</c:f>
              <c:strCache>
                <c:ptCount val="1"/>
                <c:pt idx="0">
                  <c:v>Ž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BE99150-F375-4075-B3FE-BB592CABD376}" type="VALUE">
                      <a:rPr lang="en-US"/>
                      <a:pPr/>
                      <a:t>[VRIJEDNOST]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8AB-4960-9A50-9C305DAAD68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A29A41F-B6C8-42BB-BA61-6D0E64665948}" type="VALUE">
                      <a:rPr lang="en-US"/>
                      <a:pPr/>
                      <a:t>[VRIJEDNOST]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8AB-4960-9A50-9C305DAAD68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29AA41A-191B-490B-BDB1-3CAC229D0D61}" type="VALUE">
                      <a:rPr lang="en-US"/>
                      <a:pPr/>
                      <a:t>[VRIJEDNOST]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18AB-4960-9A50-9C305DAAD68B}"/>
                </c:ext>
              </c:extLst>
            </c:dLbl>
            <c:dLbl>
              <c:idx val="3"/>
              <c:layout>
                <c:manualLayout>
                  <c:x val="4.1837668018770381E-3"/>
                  <c:y val="-4.7047710196446435E-3"/>
                </c:manualLayout>
              </c:layout>
              <c:tx>
                <c:rich>
                  <a:bodyPr/>
                  <a:lstStyle/>
                  <a:p>
                    <a:fld id="{05824B92-1B84-4B47-8474-CB431390F057}" type="VALUE">
                      <a:rPr lang="en-US"/>
                      <a:pPr/>
                      <a:t>[VRIJEDNOST]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8AB-4960-9A50-9C305DAAD68B}"/>
                </c:ext>
              </c:extLst>
            </c:dLbl>
            <c:dLbl>
              <c:idx val="4"/>
              <c:layout>
                <c:manualLayout>
                  <c:x val="2.4877714149367691E-3"/>
                  <c:y val="6.314127861089187E-3"/>
                </c:manualLayout>
              </c:layout>
              <c:tx>
                <c:rich>
                  <a:bodyPr/>
                  <a:lstStyle/>
                  <a:p>
                    <a:fld id="{F9D86F81-D94A-434F-9BA9-3702227BDBB0}" type="VALUE">
                      <a:rPr lang="en-US"/>
                      <a:pPr/>
                      <a:t>[VRIJEDNOST]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18AB-4960-9A50-9C305DAAD6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'Odgovori iz obrasca 1'!$K$45:$O$45</c:f>
              <c:numCache>
                <c:formatCode>General</c:formatCode>
                <c:ptCount val="5"/>
                <c:pt idx="0">
                  <c:v>9</c:v>
                </c:pt>
                <c:pt idx="1">
                  <c:v>4</c:v>
                </c:pt>
                <c:pt idx="2">
                  <c:v>24</c:v>
                </c:pt>
                <c:pt idx="3">
                  <c:v>19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8AB-4960-9A50-9C305DAAD6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228864"/>
        <c:axId val="72576960"/>
      </c:barChart>
      <c:catAx>
        <c:axId val="112228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sr-Latn-RS"/>
          </a:p>
        </c:txPr>
        <c:crossAx val="72576960"/>
        <c:crosses val="autoZero"/>
        <c:auto val="1"/>
        <c:lblAlgn val="ctr"/>
        <c:lblOffset val="100"/>
        <c:noMultiLvlLbl val="0"/>
      </c:catAx>
      <c:valAx>
        <c:axId val="72576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sr-Latn-RS"/>
          </a:p>
        </c:txPr>
        <c:crossAx val="11222886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sr-Latn-R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58164320369051E-2"/>
          <c:y val="6.8400202302624183E-2"/>
          <c:w val="0.8276681181897716"/>
          <c:h val="0.795993376174724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'Odgovori iz obrasca 1'!$J$56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31366E6-A9CD-43E6-A168-63E331EEBE9E}" type="VALUE">
                      <a:rPr lang="en-US"/>
                      <a:pPr/>
                      <a:t>[VRIJEDNOST]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8AF-4C65-A251-0F7BB18EF36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14A2CD0-607C-4A8B-854F-D99401CE5005}" type="VALUE">
                      <a:rPr lang="en-US"/>
                      <a:pPr/>
                      <a:t>[VRIJEDNOST]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8AF-4C65-A251-0F7BB18EF36C}"/>
                </c:ext>
              </c:extLst>
            </c:dLbl>
            <c:dLbl>
              <c:idx val="2"/>
              <c:layout>
                <c:manualLayout>
                  <c:x val="-5.0317147856517933E-3"/>
                  <c:y val="-2.9708717349557824E-3"/>
                </c:manualLayout>
              </c:layout>
              <c:tx>
                <c:rich>
                  <a:bodyPr/>
                  <a:lstStyle/>
                  <a:p>
                    <a:fld id="{A63C9C6B-EE52-4A76-99E8-C54848B006A3}" type="VALUE">
                      <a:rPr lang="en-US" sz="1200"/>
                      <a:pPr/>
                      <a:t>[VRIJEDNOST]</a:t>
                    </a:fld>
                    <a:r>
                      <a:rPr lang="en-US" sz="120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8AF-4C65-A251-0F7BB18EF36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22746FA-557B-4062-B0EB-268A6790EB5A}" type="VALUE">
                      <a:rPr lang="en-US"/>
                      <a:pPr/>
                      <a:t>[VRIJEDNOST]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8AF-4C65-A251-0F7BB18EF36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542CCB7-E91A-4EE4-B104-7E7BB7BF3761}" type="VALUE">
                      <a:rPr lang="en-US"/>
                      <a:pPr/>
                      <a:t>[VRIJEDNOST]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8AF-4C65-A251-0F7BB18EF3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'Odgovori iz obrasca 1'!$K$56:$O$56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17</c:v>
                </c:pt>
                <c:pt idx="3">
                  <c:v>20</c:v>
                </c:pt>
                <c:pt idx="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8AF-4C65-A251-0F7BB18EF36C}"/>
            </c:ext>
          </c:extLst>
        </c:ser>
        <c:ser>
          <c:idx val="1"/>
          <c:order val="1"/>
          <c:tx>
            <c:strRef>
              <c:f>'Odgovori iz obrasca 1'!$J$57</c:f>
              <c:strCache>
                <c:ptCount val="1"/>
                <c:pt idx="0">
                  <c:v>Ž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147880741854533E-17"/>
                  <c:y val="3.1570639305445935E-3"/>
                </c:manualLayout>
              </c:layout>
              <c:tx>
                <c:rich>
                  <a:bodyPr/>
                  <a:lstStyle/>
                  <a:p>
                    <a:fld id="{D7022494-2C91-4C64-A6F8-ABC73848E652}" type="VALUE">
                      <a:rPr lang="en-US"/>
                      <a:pPr/>
                      <a:t>[VRIJEDNOST]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8AF-4C65-A251-0F7BB18EF36C}"/>
                </c:ext>
              </c:extLst>
            </c:dLbl>
            <c:dLbl>
              <c:idx val="1"/>
              <c:layout>
                <c:manualLayout>
                  <c:x val="0"/>
                  <c:y val="-2.8413575374901343E-2"/>
                </c:manualLayout>
              </c:layout>
              <c:tx>
                <c:rich>
                  <a:bodyPr/>
                  <a:lstStyle/>
                  <a:p>
                    <a:fld id="{6CA07EAD-B1DF-4599-8239-068C385E6D69}" type="VALUE">
                      <a:rPr lang="en-US"/>
                      <a:pPr/>
                      <a:t>[VRIJEDNOST]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8AF-4C65-A251-0F7BB18EF36C}"/>
                </c:ext>
              </c:extLst>
            </c:dLbl>
            <c:dLbl>
              <c:idx val="2"/>
              <c:layout>
                <c:manualLayout>
                  <c:x val="4.1649765370237813E-3"/>
                  <c:y val="-1.5785319652723083E-2"/>
                </c:manualLayout>
              </c:layout>
              <c:tx>
                <c:rich>
                  <a:bodyPr/>
                  <a:lstStyle/>
                  <a:p>
                    <a:fld id="{B9B4B8AF-C21D-4E54-827E-3067C2DDF7AC}" type="VALUE">
                      <a:rPr lang="en-US"/>
                      <a:pPr/>
                      <a:t>[VRIJEDNOST]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38AF-4C65-A251-0F7BB18EF36C}"/>
                </c:ext>
              </c:extLst>
            </c:dLbl>
            <c:dLbl>
              <c:idx val="3"/>
              <c:layout>
                <c:manualLayout>
                  <c:x val="3.7503976775630321E-3"/>
                  <c:y val="-1.8619219558881108E-4"/>
                </c:manualLayout>
              </c:layout>
              <c:tx>
                <c:rich>
                  <a:bodyPr/>
                  <a:lstStyle/>
                  <a:p>
                    <a:fld id="{33348004-A101-42F1-AFC2-DAF4FD8C3DC8}" type="VALUE">
                      <a:rPr lang="en-US"/>
                      <a:pPr/>
                      <a:t>[VRIJEDNOST]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8AF-4C65-A251-0F7BB18EF36C}"/>
                </c:ext>
              </c:extLst>
            </c:dLbl>
            <c:dLbl>
              <c:idx val="4"/>
              <c:layout>
                <c:manualLayout>
                  <c:x val="1.6397240117710706E-3"/>
                  <c:y val="-9.4711917916337814E-3"/>
                </c:manualLayout>
              </c:layout>
              <c:tx>
                <c:rich>
                  <a:bodyPr/>
                  <a:lstStyle/>
                  <a:p>
                    <a:fld id="{447F300A-B454-4D8F-8029-8C152AD947AC}" type="VALUE">
                      <a:rPr lang="en-US"/>
                      <a:pPr/>
                      <a:t>[VRIJEDNOST]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38AF-4C65-A251-0F7BB18EF3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'Odgovori iz obrasca 1'!$K$57:$O$57</c:f>
              <c:numCache>
                <c:formatCode>General</c:formatCode>
                <c:ptCount val="5"/>
                <c:pt idx="0">
                  <c:v>7</c:v>
                </c:pt>
                <c:pt idx="1">
                  <c:v>8</c:v>
                </c:pt>
                <c:pt idx="2">
                  <c:v>18</c:v>
                </c:pt>
                <c:pt idx="3">
                  <c:v>15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8AF-4C65-A251-0F7BB18EF3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177152"/>
        <c:axId val="72578688"/>
      </c:barChart>
      <c:catAx>
        <c:axId val="1121771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72578688"/>
        <c:crosses val="autoZero"/>
        <c:auto val="1"/>
        <c:lblAlgn val="ctr"/>
        <c:lblOffset val="100"/>
        <c:noMultiLvlLbl val="0"/>
      </c:catAx>
      <c:valAx>
        <c:axId val="7257868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11217715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sr-Latn-R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0.15131</cdr:x>
      <cdr:y>0.93197</cdr:y>
    </cdr:from>
    <cdr:to>
      <cdr:x>0.34323</cdr:x>
      <cdr:y>1</cdr:y>
    </cdr:to>
    <cdr:sp macro="" textlink="">
      <cdr:nvSpPr>
        <cdr:cNvPr id="2" name="Tekstni okvir 5"/>
        <cdr:cNvSpPr txBox="1"/>
      </cdr:nvSpPr>
      <cdr:spPr>
        <a:xfrm xmlns:a="http://schemas.openxmlformats.org/drawingml/2006/main">
          <a:off x="1521968" y="3937882"/>
          <a:ext cx="1930400" cy="2874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7000"/>
            </a:lnSpc>
            <a:spcAft>
              <a:spcPts val="800"/>
            </a:spcAft>
          </a:pPr>
          <a:r>
            <a:rPr lang="hr-H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uopće se ne slažem</a:t>
          </a:r>
          <a:endParaRPr lang="hr-HR" sz="16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0.64674</cdr:x>
      <cdr:y>0.93501</cdr:y>
    </cdr:from>
    <cdr:to>
      <cdr:x>0.87172</cdr:x>
      <cdr:y>1</cdr:y>
    </cdr:to>
    <cdr:sp macro="" textlink="">
      <cdr:nvSpPr>
        <cdr:cNvPr id="3" name="Tekstni okvir 6"/>
        <cdr:cNvSpPr txBox="1"/>
      </cdr:nvSpPr>
      <cdr:spPr>
        <a:xfrm xmlns:a="http://schemas.openxmlformats.org/drawingml/2006/main">
          <a:off x="6505194" y="3950756"/>
          <a:ext cx="2262886" cy="2745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7000"/>
            </a:lnSpc>
            <a:spcAft>
              <a:spcPts val="800"/>
            </a:spcAft>
          </a:pPr>
          <a:r>
            <a:rPr lang="hr-H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u potpunosti se slažem</a:t>
          </a:r>
          <a:endParaRPr lang="hr-HR" sz="16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0.35438</cdr:y>
    </cdr:from>
    <cdr:to>
      <cdr:x>0.03504</cdr:x>
      <cdr:y>0.64562</cdr:y>
    </cdr:to>
    <cdr:sp macro="" textlink="">
      <cdr:nvSpPr>
        <cdr:cNvPr id="4" name="Tekstni okvir 8"/>
        <cdr:cNvSpPr txBox="1"/>
      </cdr:nvSpPr>
      <cdr:spPr>
        <a:xfrm xmlns:a="http://schemas.openxmlformats.org/drawingml/2006/main">
          <a:off x="0" y="1425574"/>
          <a:ext cx="352425" cy="11715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vert270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7000"/>
            </a:lnSpc>
            <a:spcAft>
              <a:spcPts val="800"/>
            </a:spcAft>
          </a:pPr>
          <a:r>
            <a:rPr lang="hr-HR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broj </a:t>
          </a:r>
          <a:r>
            <a:rPr lang="hr-H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učenika</a:t>
          </a:r>
          <a:endParaRPr lang="hr-HR" sz="16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4AB5-7BE9-4BC7-966B-E0EB27321F67}" type="datetimeFigureOut">
              <a:rPr lang="hr-HR" smtClean="0"/>
              <a:t>23.5.2018.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DFEA-4A96-4D1F-B3F8-8FE00C842435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965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4AB5-7BE9-4BC7-966B-E0EB27321F67}" type="datetimeFigureOut">
              <a:rPr lang="hr-HR" smtClean="0"/>
              <a:t>23.5.2018.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DFEA-4A96-4D1F-B3F8-8FE00C8424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291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4AB5-7BE9-4BC7-966B-E0EB27321F67}" type="datetimeFigureOut">
              <a:rPr lang="hr-HR" smtClean="0"/>
              <a:t>23.5.2018.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DFEA-4A96-4D1F-B3F8-8FE00C8424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422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 sz="2400"/>
            </a:lvl1pPr>
            <a:lvl2pPr algn="just">
              <a:defRPr sz="2000"/>
            </a:lvl2pPr>
            <a:lvl3pPr algn="just">
              <a:defRPr sz="1800"/>
            </a:lvl3pPr>
            <a:lvl4pPr algn="just">
              <a:defRPr sz="1600"/>
            </a:lvl4pPr>
            <a:lvl5pPr algn="just">
              <a:defRPr/>
            </a:lvl5pPr>
          </a:lstStyle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4AB5-7BE9-4BC7-966B-E0EB27321F67}" type="datetimeFigureOut">
              <a:rPr lang="hr-HR" smtClean="0"/>
              <a:t>23.5.2018.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DFEA-4A96-4D1F-B3F8-8FE00C8424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4AB5-7BE9-4BC7-966B-E0EB27321F67}" type="datetimeFigureOut">
              <a:rPr lang="hr-HR" smtClean="0"/>
              <a:t>23.5.2018.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DFEA-4A96-4D1F-B3F8-8FE00C842435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71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>
            <a:normAutofit/>
          </a:bodyPr>
          <a:lstStyle>
            <a:lvl1pPr algn="just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Calibri" panose="020F0502020204030204" pitchFamily="34" charset="0"/>
              <a:defRPr lang="hr-H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just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Calibri" panose="020F0502020204030204" pitchFamily="34" charset="0"/>
              <a:defRPr lang="hr-H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just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Calibri" panose="020F0502020204030204" pitchFamily="34" charset="0"/>
              <a:defRPr lang="hr-H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just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Calibri" panose="020F0502020204030204" pitchFamily="34" charset="0"/>
              <a:defRPr lang="hr-H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just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Calibri" panose="020F0502020204030204" pitchFamily="34" charset="0"/>
              <a:def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>
            <a:normAutofit/>
          </a:bodyPr>
          <a:lstStyle>
            <a:lvl1pPr algn="just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Calibri" panose="020F0502020204030204" pitchFamily="34" charset="0"/>
              <a:defRPr lang="hr-H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just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Calibri" panose="020F0502020204030204" pitchFamily="34" charset="0"/>
              <a:defRPr lang="hr-H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just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Calibri" panose="020F0502020204030204" pitchFamily="34" charset="0"/>
              <a:defRPr lang="hr-H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just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Calibri" panose="020F0502020204030204" pitchFamily="34" charset="0"/>
              <a:defRPr lang="hr-H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just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Calibri" panose="020F0502020204030204" pitchFamily="34" charset="0"/>
              <a:def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4AB5-7BE9-4BC7-966B-E0EB27321F67}" type="datetimeFigureOut">
              <a:rPr lang="hr-HR" smtClean="0"/>
              <a:t>23.5.2018.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DFEA-4A96-4D1F-B3F8-8FE00C8424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801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4AB5-7BE9-4BC7-966B-E0EB27321F67}" type="datetimeFigureOut">
              <a:rPr lang="hr-HR" smtClean="0"/>
              <a:t>23.5.2018.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DFEA-4A96-4D1F-B3F8-8FE00C8424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537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4AB5-7BE9-4BC7-966B-E0EB27321F67}" type="datetimeFigureOut">
              <a:rPr lang="hr-HR" smtClean="0"/>
              <a:t>23.5.2018.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DFEA-4A96-4D1F-B3F8-8FE00C8424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024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4AB5-7BE9-4BC7-966B-E0EB27321F67}" type="datetimeFigureOut">
              <a:rPr lang="hr-HR" smtClean="0"/>
              <a:t>23.5.2018.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DFEA-4A96-4D1F-B3F8-8FE00C8424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48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1454AB5-7BE9-4BC7-966B-E0EB27321F67}" type="datetimeFigureOut">
              <a:rPr lang="hr-HR" smtClean="0"/>
              <a:t>23.5.2018.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2DFEA-4A96-4D1F-B3F8-8FE00C8424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355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4AB5-7BE9-4BC7-966B-E0EB27321F67}" type="datetimeFigureOut">
              <a:rPr lang="hr-HR" smtClean="0"/>
              <a:t>23.5.2018.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DFEA-4A96-4D1F-B3F8-8FE00C8424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441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454AB5-7BE9-4BC7-966B-E0EB27321F67}" type="datetimeFigureOut">
              <a:rPr lang="hr-HR" smtClean="0"/>
              <a:t>23.5.2018.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B12DFEA-4A96-4D1F-B3F8-8FE00C842435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27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34" y="136854"/>
            <a:ext cx="10205139" cy="605930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764604" y="846305"/>
            <a:ext cx="7249540" cy="2039013"/>
          </a:xfrm>
          <a:solidFill>
            <a:schemeClr val="accent1">
              <a:alpha val="78000"/>
            </a:schemeClr>
          </a:solidFill>
        </p:spPr>
        <p:txBody>
          <a:bodyPr anchor="ctr" anchorCtr="1">
            <a:normAutofit/>
          </a:bodyPr>
          <a:lstStyle/>
          <a:p>
            <a:pPr algn="ctr"/>
            <a:r>
              <a:rPr lang="hr-HR" sz="4800" b="1" dirty="0" smtClean="0">
                <a:solidFill>
                  <a:schemeClr val="bg1"/>
                </a:solidFill>
              </a:rPr>
              <a:t>Utjecaj korištenja </a:t>
            </a:r>
            <a:r>
              <a:rPr lang="hr-HR" sz="4800" b="1" dirty="0" err="1" smtClean="0">
                <a:solidFill>
                  <a:schemeClr val="bg1"/>
                </a:solidFill>
              </a:rPr>
              <a:t>micro:bit</a:t>
            </a:r>
            <a:r>
              <a:rPr lang="hr-HR" sz="4800" b="1" dirty="0" smtClean="0">
                <a:solidFill>
                  <a:schemeClr val="bg1"/>
                </a:solidFill>
              </a:rPr>
              <a:t> tehnologije </a:t>
            </a:r>
            <a:br>
              <a:rPr lang="hr-HR" sz="4800" b="1" dirty="0" smtClean="0">
                <a:solidFill>
                  <a:schemeClr val="bg1"/>
                </a:solidFill>
              </a:rPr>
            </a:br>
            <a:r>
              <a:rPr lang="hr-HR" sz="4800" b="1" dirty="0" smtClean="0">
                <a:solidFill>
                  <a:schemeClr val="bg1"/>
                </a:solidFill>
              </a:rPr>
              <a:t>na učenje programiranja</a:t>
            </a:r>
            <a:endParaRPr lang="hr-HR" sz="4800" b="1" dirty="0">
              <a:solidFill>
                <a:schemeClr val="bg1"/>
              </a:solidFill>
            </a:endParaRPr>
          </a:p>
        </p:txBody>
      </p:sp>
      <p:sp>
        <p:nvSpPr>
          <p:cNvPr id="6" name="Podnaslov 2"/>
          <p:cNvSpPr txBox="1">
            <a:spLocks/>
          </p:cNvSpPr>
          <p:nvPr/>
        </p:nvSpPr>
        <p:spPr>
          <a:xfrm>
            <a:off x="1429425" y="4105275"/>
            <a:ext cx="7219276" cy="1704975"/>
          </a:xfrm>
          <a:prstGeom prst="rect">
            <a:avLst/>
          </a:prstGeom>
          <a:solidFill>
            <a:schemeClr val="accent1">
              <a:alpha val="78000"/>
            </a:schemeClr>
          </a:solidFill>
        </p:spPr>
        <p:txBody>
          <a:bodyPr vert="horz" lIns="91440" tIns="45720" rIns="91440" bIns="45720" rtlCol="0" anchor="ctr" anchorCtr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200" dirty="0" smtClean="0">
                <a:solidFill>
                  <a:schemeClr val="bg1"/>
                </a:solidFill>
              </a:rPr>
              <a:t>Prezentaciju izradili:</a:t>
            </a:r>
          </a:p>
          <a:p>
            <a:r>
              <a:rPr lang="hr-HR" sz="3200" b="1" cap="none" dirty="0" smtClean="0">
                <a:solidFill>
                  <a:schemeClr val="bg1"/>
                </a:solidFill>
              </a:rPr>
              <a:t>mr. </a:t>
            </a:r>
            <a:r>
              <a:rPr lang="hr-HR" sz="3200" b="1" cap="none" dirty="0" err="1" smtClean="0">
                <a:solidFill>
                  <a:schemeClr val="bg1"/>
                </a:solidFill>
              </a:rPr>
              <a:t>sc</a:t>
            </a:r>
            <a:r>
              <a:rPr lang="hr-HR" sz="3200" b="1" cap="none" dirty="0" smtClean="0">
                <a:solidFill>
                  <a:schemeClr val="bg1"/>
                </a:solidFill>
              </a:rPr>
              <a:t>. </a:t>
            </a:r>
            <a:r>
              <a:rPr lang="hr-HR" sz="3200" b="1" dirty="0" smtClean="0">
                <a:solidFill>
                  <a:schemeClr val="bg1"/>
                </a:solidFill>
              </a:rPr>
              <a:t>TAMARA REĐEP </a:t>
            </a:r>
            <a:r>
              <a:rPr lang="hr-HR" sz="3200" dirty="0" smtClean="0">
                <a:solidFill>
                  <a:schemeClr val="bg1"/>
                </a:solidFill>
              </a:rPr>
              <a:t>– I. </a:t>
            </a:r>
            <a:r>
              <a:rPr lang="hr-HR" sz="3200" dirty="0">
                <a:solidFill>
                  <a:schemeClr val="bg1"/>
                </a:solidFill>
              </a:rPr>
              <a:t>Osnovna škola Varaždin</a:t>
            </a:r>
          </a:p>
          <a:p>
            <a:r>
              <a:rPr lang="hr-HR" sz="3200" b="1" dirty="0" smtClean="0">
                <a:solidFill>
                  <a:schemeClr val="bg1"/>
                </a:solidFill>
              </a:rPr>
              <a:t>Tomislav </a:t>
            </a:r>
            <a:r>
              <a:rPr lang="hr-HR" sz="3200" b="1" dirty="0" err="1" smtClean="0">
                <a:solidFill>
                  <a:schemeClr val="bg1"/>
                </a:solidFill>
              </a:rPr>
              <a:t>Leček</a:t>
            </a:r>
            <a:r>
              <a:rPr lang="hr-HR" sz="3200" b="1" dirty="0" smtClean="0">
                <a:solidFill>
                  <a:schemeClr val="bg1"/>
                </a:solidFill>
              </a:rPr>
              <a:t> </a:t>
            </a:r>
            <a:r>
              <a:rPr lang="hr-HR" sz="3200" dirty="0" smtClean="0">
                <a:solidFill>
                  <a:schemeClr val="bg1"/>
                </a:solidFill>
              </a:rPr>
              <a:t>– III. Osnovna škola Varaždin</a:t>
            </a:r>
          </a:p>
          <a:p>
            <a:r>
              <a:rPr lang="hr-HR" sz="3200" b="1" dirty="0" smtClean="0">
                <a:solidFill>
                  <a:schemeClr val="bg1"/>
                </a:solidFill>
              </a:rPr>
              <a:t>Damir Vrbanec </a:t>
            </a:r>
            <a:r>
              <a:rPr lang="hr-HR" sz="3200" dirty="0" smtClean="0">
                <a:solidFill>
                  <a:schemeClr val="bg1"/>
                </a:solidFill>
              </a:rPr>
              <a:t>– IV. Osnovna škola Varaždin</a:t>
            </a:r>
            <a:endParaRPr lang="hr-H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8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4561">
            <a:off x="4508166" y="2098667"/>
            <a:ext cx="2883482" cy="3844643"/>
          </a:xfrm>
          <a:prstGeom prst="rect">
            <a:avLst/>
          </a:prstGeo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Radio veza</a:t>
            </a:r>
            <a:r>
              <a:rPr lang="hr-HR" dirty="0"/>
              <a:t/>
            </a:r>
            <a:br>
              <a:rPr lang="hr-HR" dirty="0"/>
            </a:br>
            <a:r>
              <a:rPr lang="hr-HR" dirty="0" err="1"/>
              <a:t>micro:bit</a:t>
            </a:r>
            <a:r>
              <a:rPr lang="hr-HR" dirty="0"/>
              <a:t> – ova: „</a:t>
            </a:r>
            <a:r>
              <a:rPr lang="hr-HR" b="1" dirty="0"/>
              <a:t>Kviz”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9536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387188" cy="1450757"/>
          </a:xfrm>
        </p:spPr>
        <p:txBody>
          <a:bodyPr/>
          <a:lstStyle/>
          <a:p>
            <a:r>
              <a:rPr lang="hr-HR" dirty="0" smtClean="0"/>
              <a:t>„</a:t>
            </a:r>
            <a:r>
              <a:rPr lang="hr-HR" b="1" dirty="0" smtClean="0"/>
              <a:t>Kviz” </a:t>
            </a:r>
            <a:r>
              <a:rPr lang="hr-HR" dirty="0" smtClean="0"/>
              <a:t>– ideja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2198450"/>
            <a:ext cx="10058400" cy="3995086"/>
          </a:xfrm>
        </p:spPr>
        <p:txBody>
          <a:bodyPr>
            <a:noAutofit/>
          </a:bodyPr>
          <a:lstStyle/>
          <a:p>
            <a:r>
              <a:rPr lang="hr-HR" b="1" dirty="0"/>
              <a:t>Učitelj pročita pitanje i četiri ponuđena odgovora </a:t>
            </a:r>
            <a:r>
              <a:rPr lang="hr-HR" dirty="0" smtClean="0"/>
              <a:t>(princip </a:t>
            </a:r>
            <a:r>
              <a:rPr lang="hr-HR" dirty="0"/>
              <a:t>„</a:t>
            </a:r>
            <a:r>
              <a:rPr lang="hr-HR" dirty="0" smtClean="0"/>
              <a:t>Milijunaša“).</a:t>
            </a:r>
            <a:endParaRPr lang="hr-HR" dirty="0"/>
          </a:p>
          <a:p>
            <a:r>
              <a:rPr lang="hr-HR" b="1" dirty="0"/>
              <a:t>Učenici mogu odgovarati tek nakon što učitelj stisne tipkalo A</a:t>
            </a:r>
            <a:r>
              <a:rPr lang="hr-HR" dirty="0"/>
              <a:t>.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(</a:t>
            </a:r>
            <a:r>
              <a:rPr lang="hr-HR" dirty="0"/>
              <a:t>Do tada su njihovi </a:t>
            </a:r>
            <a:r>
              <a:rPr lang="hr-HR" dirty="0" err="1" smtClean="0"/>
              <a:t>micro:bit</a:t>
            </a:r>
            <a:r>
              <a:rPr lang="hr-HR" dirty="0" smtClean="0"/>
              <a:t> – ovi „zaključani“ </a:t>
            </a:r>
            <a:r>
              <a:rPr lang="hr-HR" dirty="0"/>
              <a:t>i izvodi se prigodna animacija</a:t>
            </a:r>
            <a:r>
              <a:rPr lang="hr-HR" dirty="0" smtClean="0"/>
              <a:t>).</a:t>
            </a:r>
            <a:endParaRPr lang="hr-HR" dirty="0"/>
          </a:p>
          <a:p>
            <a:r>
              <a:rPr lang="hr-HR" b="1" dirty="0"/>
              <a:t>Učenici na svojim </a:t>
            </a:r>
            <a:r>
              <a:rPr lang="hr-HR" b="1" dirty="0" err="1" smtClean="0"/>
              <a:t>micro:bit</a:t>
            </a:r>
            <a:r>
              <a:rPr lang="hr-HR" b="1" dirty="0" smtClean="0"/>
              <a:t> – ovima </a:t>
            </a:r>
            <a:r>
              <a:rPr lang="hr-HR" b="1" dirty="0"/>
              <a:t>lijevom tipkom A odabiru ponuđene odgovore </a:t>
            </a:r>
            <a:r>
              <a:rPr lang="hr-HR" dirty="0"/>
              <a:t>(A,B,C,D), </a:t>
            </a:r>
            <a:r>
              <a:rPr lang="hr-HR" b="1" dirty="0"/>
              <a:t>a desnom tipkom B šalju svoj odgovor</a:t>
            </a:r>
            <a:r>
              <a:rPr lang="hr-HR" dirty="0"/>
              <a:t>. </a:t>
            </a:r>
          </a:p>
          <a:p>
            <a:r>
              <a:rPr lang="hr-HR" b="1" dirty="0"/>
              <a:t>Na učiteljskom </a:t>
            </a:r>
            <a:r>
              <a:rPr lang="hr-HR" b="1" dirty="0" err="1"/>
              <a:t>micro:bitu</a:t>
            </a:r>
            <a:r>
              <a:rPr lang="hr-HR" b="1" dirty="0"/>
              <a:t> se ispisuje ime učenika</a:t>
            </a:r>
            <a:r>
              <a:rPr lang="hr-HR" dirty="0"/>
              <a:t> i njegov ponuđeni </a:t>
            </a:r>
            <a:r>
              <a:rPr lang="hr-HR" b="1" dirty="0"/>
              <a:t>odgovor</a:t>
            </a:r>
            <a:r>
              <a:rPr lang="hr-HR" dirty="0"/>
              <a:t>. </a:t>
            </a:r>
          </a:p>
          <a:p>
            <a:endParaRPr lang="hr-HR" dirty="0" smtClean="0"/>
          </a:p>
          <a:p>
            <a:r>
              <a:rPr lang="hr-HR" i="1" dirty="0" smtClean="0"/>
              <a:t>Svi </a:t>
            </a:r>
            <a:r>
              <a:rPr lang="hr-HR" i="1" dirty="0"/>
              <a:t>učenici mogu dati svoj odgovor, a na učiteljskom </a:t>
            </a:r>
            <a:r>
              <a:rPr lang="hr-HR" i="1" dirty="0" err="1" smtClean="0"/>
              <a:t>micro:bitu</a:t>
            </a:r>
            <a:r>
              <a:rPr lang="hr-HR" i="1" dirty="0" smtClean="0"/>
              <a:t> </a:t>
            </a:r>
            <a:r>
              <a:rPr lang="hr-HR" i="1" dirty="0"/>
              <a:t>se ispisuju imena učenika i njihovi odgovori kronološkim redoslijedom kako su ih poslali. </a:t>
            </a: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8043">
            <a:off x="8181177" y="420368"/>
            <a:ext cx="2606579" cy="164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0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01" y="2131437"/>
            <a:ext cx="2800741" cy="341042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433" y="2955464"/>
            <a:ext cx="2562583" cy="176237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807" y="1840992"/>
            <a:ext cx="3296483" cy="4357620"/>
          </a:xfrm>
          <a:prstGeom prst="rect">
            <a:avLst/>
          </a:prstGeom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micro:bit</a:t>
            </a:r>
            <a:r>
              <a:rPr lang="hr-HR" dirty="0"/>
              <a:t/>
            </a:r>
            <a:br>
              <a:rPr lang="hr-HR" dirty="0"/>
            </a:br>
            <a:r>
              <a:rPr lang="hr-HR" b="1" dirty="0" smtClean="0"/>
              <a:t>učitelj – </a:t>
            </a:r>
            <a:r>
              <a:rPr lang="hr-HR" dirty="0" smtClean="0"/>
              <a:t>kôd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619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174" y="193600"/>
            <a:ext cx="3242812" cy="5646205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806" y="1959985"/>
            <a:ext cx="3848637" cy="219105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26" y="4591856"/>
            <a:ext cx="2753109" cy="106694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26" y="1959985"/>
            <a:ext cx="2619741" cy="144800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806" y="4591856"/>
            <a:ext cx="4677428" cy="1247949"/>
          </a:xfrm>
          <a:prstGeom prst="rect">
            <a:avLst/>
          </a:prstGeo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micro:bit</a:t>
            </a:r>
            <a:r>
              <a:rPr lang="hr-HR" b="1" dirty="0"/>
              <a:t/>
            </a:r>
            <a:br>
              <a:rPr lang="hr-HR" b="1" dirty="0"/>
            </a:br>
            <a:r>
              <a:rPr lang="hr-HR" b="1" dirty="0" smtClean="0"/>
              <a:t>učenici – </a:t>
            </a:r>
            <a:r>
              <a:rPr lang="hr-HR" dirty="0" smtClean="0"/>
              <a:t>kôd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6887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Učenici će</a:t>
            </a:r>
            <a:r>
              <a:rPr lang="hr-HR" dirty="0" smtClean="0"/>
              <a:t>:</a:t>
            </a:r>
          </a:p>
          <a:p>
            <a:pPr lvl="1"/>
            <a:r>
              <a:rPr lang="hr-HR" b="1" dirty="0"/>
              <a:t>razviti algoritamski način razmišljanja</a:t>
            </a:r>
            <a:r>
              <a:rPr lang="hr-HR" dirty="0"/>
              <a:t>, </a:t>
            </a:r>
            <a:r>
              <a:rPr lang="hr-HR" b="1" dirty="0"/>
              <a:t>steći vještine i sposobnosti primjene računala pri rješavanju problema</a:t>
            </a:r>
            <a:r>
              <a:rPr lang="hr-HR" dirty="0"/>
              <a:t> u različitim područjima </a:t>
            </a:r>
            <a:r>
              <a:rPr lang="hr-HR" dirty="0" smtClean="0"/>
              <a:t>primjene,</a:t>
            </a:r>
            <a:endParaRPr lang="hr-HR" dirty="0"/>
          </a:p>
          <a:p>
            <a:pPr lvl="1"/>
            <a:r>
              <a:rPr lang="pl-PL" b="1" dirty="0" smtClean="0"/>
              <a:t>biti </a:t>
            </a:r>
            <a:r>
              <a:rPr lang="pl-PL" b="1" dirty="0"/>
              <a:t>osposobljeni za uporabu računala</a:t>
            </a:r>
            <a:r>
              <a:rPr lang="pl-PL" dirty="0"/>
              <a:t>, informacijske i komunikacijske tehnologije u </a:t>
            </a:r>
            <a:r>
              <a:rPr lang="hr-HR" dirty="0"/>
              <a:t>učenju, radu i svakodnevnomu </a:t>
            </a:r>
            <a:r>
              <a:rPr lang="hr-HR" dirty="0" smtClean="0"/>
              <a:t>životu,</a:t>
            </a:r>
            <a:endParaRPr lang="hr-HR" dirty="0"/>
          </a:p>
          <a:p>
            <a:pPr lvl="1"/>
            <a:r>
              <a:rPr lang="hr-HR" b="1" dirty="0" smtClean="0"/>
              <a:t>razviti </a:t>
            </a:r>
            <a:r>
              <a:rPr lang="hr-HR" b="1" dirty="0"/>
              <a:t>sposobnosti tehničkoga i informatičkoga sporazumijevanja </a:t>
            </a:r>
            <a:r>
              <a:rPr lang="hr-HR" dirty="0"/>
              <a:t>te uporabe tehničke i informatičke </a:t>
            </a:r>
            <a:r>
              <a:rPr lang="hr-HR" dirty="0" smtClean="0"/>
              <a:t>dokumentacije,</a:t>
            </a:r>
            <a:endParaRPr lang="hr-HR" dirty="0"/>
          </a:p>
          <a:p>
            <a:pPr lvl="1"/>
            <a:r>
              <a:rPr lang="hr-HR" b="1" dirty="0" smtClean="0"/>
              <a:t>spoznati </a:t>
            </a:r>
            <a:r>
              <a:rPr lang="hr-HR" b="1" dirty="0"/>
              <a:t>ulogu i utjecaj tehnike </a:t>
            </a:r>
            <a:r>
              <a:rPr lang="hr-HR" dirty="0"/>
              <a:t>na promjene u suvremenom </a:t>
            </a:r>
            <a:r>
              <a:rPr lang="hr-HR" dirty="0" smtClean="0"/>
              <a:t>svijetu.</a:t>
            </a:r>
            <a:endParaRPr lang="hr-HR" dirty="0"/>
          </a:p>
        </p:txBody>
      </p:sp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Odgojno – obrazovni </a:t>
            </a:r>
            <a:r>
              <a:rPr lang="hr-HR" dirty="0"/>
              <a:t>ciljevi korištenja </a:t>
            </a:r>
            <a:r>
              <a:rPr lang="hr-HR" dirty="0" err="1" smtClean="0"/>
              <a:t>micro:bit</a:t>
            </a:r>
            <a:r>
              <a:rPr lang="hr-HR" dirty="0" smtClean="0"/>
              <a:t> – a </a:t>
            </a:r>
            <a:r>
              <a:rPr lang="hr-HR" dirty="0"/>
              <a:t>u nastavi</a:t>
            </a:r>
          </a:p>
        </p:txBody>
      </p:sp>
    </p:spTree>
    <p:extLst>
      <p:ext uri="{BB962C8B-B14F-4D97-AF65-F5344CB8AC3E}">
        <p14:creationId xmlns:p14="http://schemas.microsoft.com/office/powerpoint/2010/main" val="419905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Očekivana učenička postignuća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dirty="0" smtClean="0"/>
              <a:t>Učenici će:</a:t>
            </a:r>
          </a:p>
          <a:p>
            <a:pPr lvl="1"/>
            <a:r>
              <a:rPr lang="hr-HR" b="1" dirty="0" smtClean="0"/>
              <a:t>upotrebljavati interaktivna programska okruženja </a:t>
            </a:r>
            <a:r>
              <a:rPr lang="hr-HR" dirty="0" smtClean="0"/>
              <a:t>za grafičko sklapanje jednostavnih programa čiji se učinak odmah vidi na zaslonu monitora,</a:t>
            </a:r>
          </a:p>
          <a:p>
            <a:pPr lvl="1"/>
            <a:r>
              <a:rPr lang="hr-HR" b="1" dirty="0" smtClean="0"/>
              <a:t>prepoznati da nizovi naredbi čine program </a:t>
            </a:r>
            <a:r>
              <a:rPr lang="hr-HR" dirty="0" smtClean="0"/>
              <a:t>koji se može pohraniti u datoteku i kasnije opet pokrenuti i preoblikovati,</a:t>
            </a:r>
          </a:p>
          <a:p>
            <a:pPr lvl="1"/>
            <a:r>
              <a:rPr lang="hr-HR" b="1" dirty="0" smtClean="0"/>
              <a:t>opisati načine svojih zabavnih aktivnosti </a:t>
            </a:r>
            <a:r>
              <a:rPr lang="hr-HR" dirty="0" smtClean="0"/>
              <a:t>u kojima koriste informacijsku i komunikacijsku tehnologiju,</a:t>
            </a:r>
          </a:p>
          <a:p>
            <a:pPr lvl="1"/>
            <a:r>
              <a:rPr lang="hr-HR" dirty="0" smtClean="0"/>
              <a:t>prepoznati da informacijska i komunikacijska tehnologija pomaže u razmjeni informacija,</a:t>
            </a:r>
          </a:p>
          <a:p>
            <a:pPr lvl="1"/>
            <a:r>
              <a:rPr lang="hr-HR" b="1" dirty="0" smtClean="0"/>
              <a:t>obavljati osnovne operacije s mapama i datotekama </a:t>
            </a:r>
            <a:r>
              <a:rPr lang="hr-HR" dirty="0" smtClean="0"/>
              <a:t>(stvaranje mapa i podmapa, premještanje i kopiranje mapa i datoteka, obavljanje tih radnja povlačenjem miša),</a:t>
            </a:r>
          </a:p>
          <a:p>
            <a:pPr lvl="1"/>
            <a:r>
              <a:rPr lang="hr-HR" b="1" dirty="0" smtClean="0"/>
              <a:t>utvrditi da uporabom prikladnih programskih pomagala mogu i sami stvarati vlastite male programe.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8568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34" y="136854"/>
            <a:ext cx="10205139" cy="605930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465323" y="654157"/>
            <a:ext cx="4478778" cy="1486610"/>
          </a:xfrm>
          <a:solidFill>
            <a:schemeClr val="accent1">
              <a:alpha val="78000"/>
            </a:schemeClr>
          </a:solidFill>
        </p:spPr>
        <p:txBody>
          <a:bodyPr anchor="ctr" anchorCtr="1">
            <a:normAutofit/>
          </a:bodyPr>
          <a:lstStyle/>
          <a:p>
            <a:r>
              <a:rPr lang="hr-HR" sz="8000" b="1" dirty="0" err="1" smtClean="0">
                <a:solidFill>
                  <a:schemeClr val="bg1"/>
                </a:solidFill>
              </a:rPr>
              <a:t>Micro:bit</a:t>
            </a:r>
            <a:endParaRPr lang="hr-HR" sz="8000" b="1" dirty="0">
              <a:solidFill>
                <a:schemeClr val="bg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715213" y="2363972"/>
            <a:ext cx="6281366" cy="700241"/>
          </a:xfrm>
          <a:solidFill>
            <a:schemeClr val="accent1">
              <a:alpha val="78000"/>
            </a:schemeClr>
          </a:solidFill>
        </p:spPr>
        <p:txBody>
          <a:bodyPr anchor="ctr" anchorCtr="1">
            <a:normAutofit/>
          </a:bodyPr>
          <a:lstStyle/>
          <a:p>
            <a:pPr lvl="0" algn="ctr" fontAlgn="base"/>
            <a:r>
              <a:rPr lang="hr-HR" sz="3200" b="1" cap="small" dirty="0">
                <a:solidFill>
                  <a:schemeClr val="bg1"/>
                </a:solidFill>
              </a:rPr>
              <a:t>METODOLOGIJA ISTRAŽIVANJA</a:t>
            </a:r>
          </a:p>
        </p:txBody>
      </p:sp>
    </p:spTree>
    <p:extLst>
      <p:ext uri="{BB962C8B-B14F-4D97-AF65-F5344CB8AC3E}">
        <p14:creationId xmlns:p14="http://schemas.microsoft.com/office/powerpoint/2010/main" val="94507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Pretpostavke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Natječaj udruge IRIM – Croatian </a:t>
            </a:r>
            <a:r>
              <a:rPr lang="hr-HR" dirty="0" err="1"/>
              <a:t>Makers</a:t>
            </a:r>
            <a:r>
              <a:rPr lang="hr-HR" dirty="0"/>
              <a:t> za besplatnu donaciju BBC </a:t>
            </a:r>
            <a:r>
              <a:rPr lang="hr-HR" dirty="0" err="1" smtClean="0"/>
              <a:t>micro:bitova</a:t>
            </a:r>
            <a:r>
              <a:rPr lang="hr-HR" dirty="0" smtClean="0"/>
              <a:t>. </a:t>
            </a:r>
            <a:endParaRPr lang="hr-HR" dirty="0"/>
          </a:p>
          <a:p>
            <a:r>
              <a:rPr lang="hr-HR" dirty="0"/>
              <a:t>Donacija 20 </a:t>
            </a:r>
            <a:r>
              <a:rPr lang="hr-HR" dirty="0" err="1"/>
              <a:t>micro:bit</a:t>
            </a:r>
            <a:r>
              <a:rPr lang="hr-HR" dirty="0"/>
              <a:t> računala za </a:t>
            </a:r>
            <a:r>
              <a:rPr lang="hr-HR" dirty="0" smtClean="0"/>
              <a:t>učenike.</a:t>
            </a:r>
            <a:endParaRPr lang="hr-HR" dirty="0"/>
          </a:p>
          <a:p>
            <a:r>
              <a:rPr lang="hr-HR" dirty="0"/>
              <a:t>Jednodnevna edukacija učitelj za korištenje </a:t>
            </a:r>
            <a:r>
              <a:rPr lang="hr-HR" dirty="0" err="1" smtClean="0"/>
              <a:t>micro:bitova</a:t>
            </a:r>
            <a:r>
              <a:rPr lang="hr-HR" dirty="0" smtClean="0"/>
              <a:t>.</a:t>
            </a:r>
            <a:endParaRPr lang="hr-HR" dirty="0"/>
          </a:p>
          <a:p>
            <a:r>
              <a:rPr lang="hr-HR" dirty="0"/>
              <a:t>Uvođenje uporabe </a:t>
            </a:r>
            <a:r>
              <a:rPr lang="hr-HR" dirty="0" err="1"/>
              <a:t>micro:bitova</a:t>
            </a:r>
            <a:r>
              <a:rPr lang="hr-HR" dirty="0"/>
              <a:t> – zamjena za </a:t>
            </a:r>
            <a:r>
              <a:rPr lang="hr-HR" dirty="0" err="1"/>
              <a:t>Qbasic</a:t>
            </a:r>
            <a:r>
              <a:rPr lang="hr-HR" dirty="0"/>
              <a:t> „stari” programski </a:t>
            </a:r>
            <a:r>
              <a:rPr lang="hr-HR" dirty="0" smtClean="0"/>
              <a:t>jezik.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999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Ciljevi istraživanja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hr-HR" dirty="0"/>
              <a:t>Ispitati postoji li utjecaj korištenja </a:t>
            </a:r>
            <a:r>
              <a:rPr lang="hr-HR" dirty="0" err="1"/>
              <a:t>micro:bit</a:t>
            </a:r>
            <a:r>
              <a:rPr lang="hr-HR" dirty="0"/>
              <a:t> tehnologije na učenje programiranja u sklopu nastave informatike u osnovnoj </a:t>
            </a:r>
            <a:r>
              <a:rPr lang="hr-HR" dirty="0" smtClean="0"/>
              <a:t>školi.</a:t>
            </a:r>
            <a:endParaRPr lang="hr-HR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hr-HR" dirty="0"/>
              <a:t>Usporediti novi način učenja programiranja sa </a:t>
            </a:r>
            <a:r>
              <a:rPr lang="hr-HR" dirty="0" smtClean="0"/>
              <a:t>starim</a:t>
            </a:r>
            <a:r>
              <a:rPr lang="hr-HR" sz="1900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5604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Provođenje istraživanja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hr-HR" dirty="0"/>
              <a:t>Istraživanje je provedeno školske godine 2017./2018. na uzorku od 164 učenika (47,6% ženskih i 52,4% muških ispitanika) šestih, sedmih i osmih razreda III i IV. osnovne škole </a:t>
            </a:r>
            <a:r>
              <a:rPr lang="hr-HR" dirty="0" smtClean="0"/>
              <a:t>Varaždin.</a:t>
            </a:r>
            <a:endParaRPr lang="hr-HR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hr-HR" dirty="0"/>
              <a:t>Kreiran je online anketni upitnik koji se sastojao od pitanja zatvorenog </a:t>
            </a:r>
            <a:r>
              <a:rPr lang="hr-HR" dirty="0" smtClean="0"/>
              <a:t>tipa.</a:t>
            </a:r>
            <a:endParaRPr lang="hr-HR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hr-HR" dirty="0"/>
              <a:t>Ispitivalo  se vole li učenici uopće programirati, koriste li </a:t>
            </a:r>
            <a:r>
              <a:rPr lang="hr-HR" dirty="0" err="1" smtClean="0"/>
              <a:t>micro:bitove</a:t>
            </a:r>
            <a:r>
              <a:rPr lang="hr-HR" dirty="0" smtClean="0"/>
              <a:t> </a:t>
            </a:r>
            <a:r>
              <a:rPr lang="hr-HR" dirty="0"/>
              <a:t>i na nekim drugim predmetima te žele li više koristiti </a:t>
            </a:r>
            <a:r>
              <a:rPr lang="hr-HR" dirty="0" err="1"/>
              <a:t>micro:bitove</a:t>
            </a:r>
            <a:r>
              <a:rPr lang="hr-HR" dirty="0"/>
              <a:t> na nastavi </a:t>
            </a:r>
            <a:r>
              <a:rPr lang="hr-HR" dirty="0" smtClean="0"/>
              <a:t>informatike.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1414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2400" dirty="0" smtClean="0"/>
              <a:t>Prijedlog </a:t>
            </a:r>
            <a:r>
              <a:rPr lang="hr-HR" sz="2400" dirty="0"/>
              <a:t>nacionalnog kurikuluma nastavnog predmeta Informatike </a:t>
            </a:r>
            <a:r>
              <a:rPr lang="hr-HR" sz="2400" dirty="0" smtClean="0"/>
              <a:t>je važnost </a:t>
            </a:r>
            <a:r>
              <a:rPr lang="hr-HR" sz="2400" dirty="0"/>
              <a:t>poznavanja temeljnih informatičkih koncepata kao što su programiranje, algoritmi ili strukture podataka postaje neophodno kako učenici ne bili samo korisnici </a:t>
            </a:r>
            <a:r>
              <a:rPr lang="hr-HR" sz="2400" dirty="0" smtClean="0"/>
              <a:t>informacijsko – komunikacijske </a:t>
            </a:r>
            <a:r>
              <a:rPr lang="hr-HR" sz="2400" dirty="0"/>
              <a:t>tehnologije (IKT) nego i </a:t>
            </a:r>
            <a:r>
              <a:rPr lang="hr-HR" sz="2400" dirty="0" smtClean="0"/>
              <a:t>stvaratelji.</a:t>
            </a:r>
            <a:endParaRPr lang="hr-HR" sz="2400" dirty="0"/>
          </a:p>
          <a:p>
            <a:pPr algn="just"/>
            <a:r>
              <a:rPr lang="hr-HR" sz="2400" dirty="0" smtClean="0"/>
              <a:t>Programiranje je:</a:t>
            </a:r>
          </a:p>
          <a:p>
            <a:pPr marL="578358" lvl="1" indent="-285750" algn="just"/>
            <a:r>
              <a:rPr lang="hr-HR" dirty="0" smtClean="0"/>
              <a:t>apstraktno,</a:t>
            </a:r>
          </a:p>
          <a:p>
            <a:pPr marL="578358" lvl="1" indent="-285750" algn="just"/>
            <a:r>
              <a:rPr lang="hr-HR" dirty="0" smtClean="0"/>
              <a:t>teško za razumijevanje,</a:t>
            </a:r>
          </a:p>
          <a:p>
            <a:pPr marL="578358" lvl="1" indent="-285750" algn="just"/>
            <a:r>
              <a:rPr lang="hr-HR" dirty="0" smtClean="0"/>
              <a:t>sadržaji su zahtjevni ,</a:t>
            </a:r>
          </a:p>
          <a:p>
            <a:pPr marL="578358" lvl="1" indent="-285750" algn="just"/>
            <a:r>
              <a:rPr lang="hr-HR" dirty="0" smtClean="0"/>
              <a:t>nezanimljivo; ne vidi se jasno njihova stvarna primjena </a:t>
            </a:r>
            <a:r>
              <a:rPr lang="hr-HR" dirty="0"/>
              <a:t>u svakodnevnom </a:t>
            </a:r>
            <a:r>
              <a:rPr lang="hr-HR" dirty="0" smtClean="0"/>
              <a:t>životu.</a:t>
            </a:r>
          </a:p>
          <a:p>
            <a:pPr marL="0" indent="0" algn="just">
              <a:buNone/>
            </a:pPr>
            <a:r>
              <a:rPr lang="hr-HR" dirty="0" smtClean="0"/>
              <a:t>Vrlo mali broj učenika usvaja znanja iz programiranja.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</a:t>
            </a:r>
          </a:p>
        </p:txBody>
      </p:sp>
    </p:spTree>
    <p:extLst>
      <p:ext uri="{BB962C8B-B14F-4D97-AF65-F5344CB8AC3E}">
        <p14:creationId xmlns:p14="http://schemas.microsoft.com/office/powerpoint/2010/main" val="298585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Hipoteza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2071990"/>
            <a:ext cx="10058400" cy="3797103"/>
          </a:xfrm>
        </p:spPr>
        <p:txBody>
          <a:bodyPr>
            <a:normAutofit/>
          </a:bodyPr>
          <a:lstStyle/>
          <a:p>
            <a:r>
              <a:rPr lang="hr-HR" dirty="0" err="1"/>
              <a:t>Likertovom</a:t>
            </a:r>
            <a:r>
              <a:rPr lang="hr-HR" dirty="0"/>
              <a:t> skalom od 5 stupnjeva željela se utvrditi zanimljivost i jednostavnost upotrebe </a:t>
            </a:r>
            <a:r>
              <a:rPr lang="hr-HR" dirty="0" err="1"/>
              <a:t>micro:bitova</a:t>
            </a:r>
            <a:r>
              <a:rPr lang="hr-HR" dirty="0"/>
              <a:t> u programiraju. </a:t>
            </a:r>
          </a:p>
          <a:p>
            <a:endParaRPr lang="hr-HR" dirty="0"/>
          </a:p>
          <a:p>
            <a:r>
              <a:rPr lang="hr-HR" dirty="0"/>
              <a:t>U radu se polazi od sljedećih hipoteza:</a:t>
            </a:r>
          </a:p>
          <a:p>
            <a:pPr lvl="1"/>
            <a:r>
              <a:rPr lang="hr-HR" dirty="0" smtClean="0"/>
              <a:t>(</a:t>
            </a:r>
            <a:r>
              <a:rPr lang="hr-HR" dirty="0"/>
              <a:t>H1) Dječaci i djevojčice podjednako vole </a:t>
            </a:r>
            <a:r>
              <a:rPr lang="hr-HR" dirty="0" smtClean="0"/>
              <a:t>programirati.</a:t>
            </a:r>
            <a:endParaRPr lang="hr-HR" dirty="0"/>
          </a:p>
          <a:p>
            <a:pPr lvl="1"/>
            <a:r>
              <a:rPr lang="hr-HR" dirty="0" smtClean="0"/>
              <a:t>(</a:t>
            </a:r>
            <a:r>
              <a:rPr lang="hr-HR" dirty="0"/>
              <a:t>H2) Učenici žele više programirati sa </a:t>
            </a:r>
            <a:r>
              <a:rPr lang="hr-HR" dirty="0" err="1"/>
              <a:t>micro:bitovima</a:t>
            </a:r>
            <a:r>
              <a:rPr lang="hr-HR" dirty="0"/>
              <a:t> na nastavi </a:t>
            </a:r>
            <a:r>
              <a:rPr lang="hr-HR" dirty="0" smtClean="0"/>
              <a:t>informatike.</a:t>
            </a:r>
          </a:p>
          <a:p>
            <a:pPr lvl="1"/>
            <a:r>
              <a:rPr lang="hr-HR" dirty="0" smtClean="0"/>
              <a:t>(H3</a:t>
            </a:r>
            <a:r>
              <a:rPr lang="hr-HR" dirty="0"/>
              <a:t>) Učenicima je koristeći </a:t>
            </a:r>
            <a:r>
              <a:rPr lang="hr-HR" dirty="0" err="1"/>
              <a:t>micro:bitove</a:t>
            </a:r>
            <a:r>
              <a:rPr lang="hr-HR" dirty="0"/>
              <a:t> zanimljivije i jednostavnije </a:t>
            </a:r>
            <a:r>
              <a:rPr lang="hr-HR" dirty="0" smtClean="0"/>
              <a:t>programirati.</a:t>
            </a:r>
            <a:endParaRPr lang="hr-HR" dirty="0"/>
          </a:p>
          <a:p>
            <a:pPr>
              <a:lnSpc>
                <a:spcPct val="70000"/>
              </a:lnSpc>
            </a:pPr>
            <a:endParaRPr lang="hr-HR" sz="1900" dirty="0"/>
          </a:p>
          <a:p>
            <a:pPr>
              <a:lnSpc>
                <a:spcPct val="70000"/>
              </a:lnSpc>
            </a:pPr>
            <a:endParaRPr lang="hr-HR" sz="1900" dirty="0"/>
          </a:p>
        </p:txBody>
      </p:sp>
    </p:spTree>
    <p:extLst>
      <p:ext uri="{BB962C8B-B14F-4D97-AF65-F5344CB8AC3E}">
        <p14:creationId xmlns:p14="http://schemas.microsoft.com/office/powerpoint/2010/main" val="377853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Volim programirati</a:t>
            </a:r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231449"/>
              </p:ext>
            </p:extLst>
          </p:nvPr>
        </p:nvGraphicFramePr>
        <p:xfrm>
          <a:off x="1097280" y="1855788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984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Želim da na nastavi informatike više programiramo uz upotrebu </a:t>
            </a:r>
            <a:r>
              <a:rPr lang="hr-HR" dirty="0" err="1" smtClean="0"/>
              <a:t>micro:bitova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096908"/>
              </p:ext>
            </p:extLst>
          </p:nvPr>
        </p:nvGraphicFramePr>
        <p:xfrm>
          <a:off x="1097280" y="1836738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19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Programirati mi je zanimljivije uz upotrebu </a:t>
            </a:r>
            <a:r>
              <a:rPr lang="hr-HR" dirty="0" err="1" smtClean="0"/>
              <a:t>micro:bita</a:t>
            </a:r>
            <a:endParaRPr lang="hr-HR" dirty="0"/>
          </a:p>
        </p:txBody>
      </p:sp>
      <p:sp>
        <p:nvSpPr>
          <p:cNvPr id="4" name="Tekstni okvir 5"/>
          <p:cNvSpPr txBox="1"/>
          <p:nvPr/>
        </p:nvSpPr>
        <p:spPr>
          <a:xfrm>
            <a:off x="2848864" y="5744401"/>
            <a:ext cx="1930400" cy="2736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uopće se ne slažem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kstni okvir 6"/>
          <p:cNvSpPr txBox="1"/>
          <p:nvPr/>
        </p:nvSpPr>
        <p:spPr>
          <a:xfrm>
            <a:off x="7576058" y="5744401"/>
            <a:ext cx="2262886" cy="26142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potpunosti se slažem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kstni okvir 8"/>
          <p:cNvSpPr txBox="1"/>
          <p:nvPr/>
        </p:nvSpPr>
        <p:spPr>
          <a:xfrm>
            <a:off x="1122362" y="3271837"/>
            <a:ext cx="352425" cy="11715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broj </a:t>
            </a:r>
            <a:r>
              <a:rPr lang="hr-H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učenika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575156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357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Programirati mi je jednostavnije uz upotrebu micro:bita</a:t>
            </a:r>
            <a:endParaRPr lang="hr-HR" dirty="0"/>
          </a:p>
        </p:txBody>
      </p:sp>
      <p:graphicFrame>
        <p:nvGraphicFramePr>
          <p:cNvPr id="5" name="Rezervirano mjesto sadržaja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886867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91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34" y="136854"/>
            <a:ext cx="10205139" cy="605930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465323" y="654157"/>
            <a:ext cx="4478778" cy="1486610"/>
          </a:xfrm>
          <a:solidFill>
            <a:schemeClr val="accent1">
              <a:alpha val="78000"/>
            </a:schemeClr>
          </a:solidFill>
        </p:spPr>
        <p:txBody>
          <a:bodyPr anchor="ctr" anchorCtr="1">
            <a:normAutofit/>
          </a:bodyPr>
          <a:lstStyle/>
          <a:p>
            <a:r>
              <a:rPr lang="hr-HR" sz="8000" b="1" dirty="0" err="1" smtClean="0">
                <a:solidFill>
                  <a:schemeClr val="bg1"/>
                </a:solidFill>
              </a:rPr>
              <a:t>Micro:bit</a:t>
            </a:r>
            <a:endParaRPr lang="hr-HR" sz="8000" b="1" dirty="0">
              <a:solidFill>
                <a:schemeClr val="bg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797685" y="2658070"/>
            <a:ext cx="4002392" cy="668790"/>
          </a:xfrm>
          <a:solidFill>
            <a:schemeClr val="accent1">
              <a:alpha val="78000"/>
            </a:schemeClr>
          </a:solidFill>
        </p:spPr>
        <p:txBody>
          <a:bodyPr anchor="ctr" anchorCtr="1">
            <a:normAutofit/>
          </a:bodyPr>
          <a:lstStyle/>
          <a:p>
            <a:pPr lvl="0" algn="ctr" fontAlgn="base"/>
            <a:r>
              <a:rPr lang="hr-HR" sz="3600" b="1" cap="small" dirty="0" smtClean="0">
                <a:solidFill>
                  <a:schemeClr val="bg1"/>
                </a:solidFill>
              </a:rPr>
              <a:t>ZAKLJUČAK</a:t>
            </a:r>
            <a:endParaRPr lang="hr-HR" sz="36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0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Zaključak…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Jednostavnost.</a:t>
            </a:r>
          </a:p>
          <a:p>
            <a:r>
              <a:rPr lang="hr-HR" dirty="0" smtClean="0"/>
              <a:t>Svestranost.</a:t>
            </a:r>
          </a:p>
          <a:p>
            <a:r>
              <a:rPr lang="hr-HR" dirty="0" smtClean="0"/>
              <a:t>Pristupačan </a:t>
            </a:r>
            <a:r>
              <a:rPr lang="hr-HR" dirty="0"/>
              <a:t>način </a:t>
            </a:r>
            <a:r>
              <a:rPr lang="hr-HR" dirty="0" smtClean="0"/>
              <a:t>korištenja.</a:t>
            </a:r>
          </a:p>
          <a:p>
            <a:r>
              <a:rPr lang="hr-HR" dirty="0" smtClean="0"/>
              <a:t>Mogućnost </a:t>
            </a:r>
            <a:r>
              <a:rPr lang="hr-HR" dirty="0"/>
              <a:t>bežičnog </a:t>
            </a:r>
            <a:r>
              <a:rPr lang="hr-HR" dirty="0" smtClean="0"/>
              <a:t>spajanja.</a:t>
            </a:r>
          </a:p>
          <a:p>
            <a:r>
              <a:rPr lang="hr-HR" dirty="0" smtClean="0"/>
              <a:t>Lagan i zabavan način </a:t>
            </a:r>
            <a:r>
              <a:rPr lang="hr-HR" dirty="0"/>
              <a:t>ulazak djece u digitalni </a:t>
            </a:r>
            <a:r>
              <a:rPr lang="hr-HR" dirty="0" smtClean="0"/>
              <a:t>svijet.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510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Zaključak…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626864"/>
          </a:xfrm>
        </p:spPr>
        <p:txBody>
          <a:bodyPr>
            <a:noAutofit/>
          </a:bodyPr>
          <a:lstStyle/>
          <a:p>
            <a:r>
              <a:rPr lang="hr-HR" dirty="0" smtClean="0"/>
              <a:t>164 </a:t>
            </a:r>
            <a:r>
              <a:rPr lang="hr-HR" dirty="0"/>
              <a:t>učenika šestih, sedmih i osmih </a:t>
            </a:r>
            <a:r>
              <a:rPr lang="hr-HR" dirty="0" smtClean="0"/>
              <a:t>razreda (2017./2018.).</a:t>
            </a:r>
          </a:p>
          <a:p>
            <a:r>
              <a:rPr lang="hr-HR" dirty="0" smtClean="0"/>
              <a:t>Rezultati opovrgavaju hipotezu </a:t>
            </a:r>
            <a:r>
              <a:rPr lang="hr-HR" dirty="0"/>
              <a:t>da dječaci i djevojčice podjednako vole </a:t>
            </a:r>
            <a:r>
              <a:rPr lang="hr-HR" dirty="0" smtClean="0"/>
              <a:t>programirati (dječaci </a:t>
            </a:r>
            <a:r>
              <a:rPr lang="hr-HR" dirty="0"/>
              <a:t>88,4</a:t>
            </a:r>
            <a:r>
              <a:rPr lang="hr-HR" dirty="0" smtClean="0"/>
              <a:t>%, djevojčica 48,7%).</a:t>
            </a:r>
          </a:p>
          <a:p>
            <a:r>
              <a:rPr lang="hr-HR" dirty="0" smtClean="0"/>
              <a:t>Druga hipoteza je potvrđena (76,2</a:t>
            </a:r>
            <a:r>
              <a:rPr lang="hr-HR" dirty="0"/>
              <a:t>%, učenika želi više programirati sa </a:t>
            </a:r>
            <a:r>
              <a:rPr lang="hr-HR" dirty="0" err="1" smtClean="0"/>
              <a:t>micro:bitovima</a:t>
            </a:r>
            <a:r>
              <a:rPr lang="hr-HR" dirty="0" smtClean="0"/>
              <a:t>).</a:t>
            </a:r>
          </a:p>
          <a:p>
            <a:r>
              <a:rPr lang="hr-HR" dirty="0" smtClean="0"/>
              <a:t>Treća hipoteza je potvrđena (41,5</a:t>
            </a:r>
            <a:r>
              <a:rPr lang="hr-HR" dirty="0"/>
              <a:t>% učenika u potpuno se slaže da je zanimljivije programirati uz upotrebu </a:t>
            </a:r>
            <a:r>
              <a:rPr lang="hr-HR" dirty="0" err="1" smtClean="0"/>
              <a:t>micro:bitova</a:t>
            </a:r>
            <a:r>
              <a:rPr lang="hr-HR" dirty="0" smtClean="0"/>
              <a:t>, 45,1</a:t>
            </a:r>
            <a:r>
              <a:rPr lang="hr-HR" dirty="0"/>
              <a:t>% učenika smatra da je jednostavnije </a:t>
            </a:r>
            <a:r>
              <a:rPr lang="hr-HR" dirty="0" smtClean="0"/>
              <a:t>programirati). </a:t>
            </a:r>
          </a:p>
          <a:p>
            <a:r>
              <a:rPr lang="hr-HR" dirty="0" smtClean="0"/>
              <a:t>Učenici </a:t>
            </a:r>
            <a:r>
              <a:rPr lang="hr-HR" dirty="0"/>
              <a:t>su također ispitani koriste li </a:t>
            </a:r>
            <a:r>
              <a:rPr lang="hr-HR" dirty="0" err="1"/>
              <a:t>micro:bitove</a:t>
            </a:r>
            <a:r>
              <a:rPr lang="hr-HR" dirty="0"/>
              <a:t> </a:t>
            </a:r>
            <a:r>
              <a:rPr lang="hr-HR" dirty="0" smtClean="0"/>
              <a:t>i na </a:t>
            </a:r>
            <a:r>
              <a:rPr lang="hr-HR" dirty="0"/>
              <a:t>drugim </a:t>
            </a:r>
            <a:r>
              <a:rPr lang="hr-HR" dirty="0" smtClean="0"/>
              <a:t>predmetima (13,4</a:t>
            </a:r>
            <a:r>
              <a:rPr lang="hr-HR" dirty="0"/>
              <a:t>% ispitanika odgovorilo je potvrdno, dok se njih 88,6% izjasnilo da </a:t>
            </a:r>
            <a:r>
              <a:rPr lang="hr-HR" dirty="0" err="1"/>
              <a:t>micro:bitove</a:t>
            </a:r>
            <a:r>
              <a:rPr lang="hr-HR" dirty="0"/>
              <a:t> ne </a:t>
            </a:r>
            <a:r>
              <a:rPr lang="hr-HR" dirty="0" smtClean="0"/>
              <a:t>koristi).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9479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jagram toka: Ručni unos 3"/>
          <p:cNvSpPr/>
          <p:nvPr/>
        </p:nvSpPr>
        <p:spPr>
          <a:xfrm>
            <a:off x="6461760" y="4389120"/>
            <a:ext cx="5248786" cy="1770380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13766"/>
          </a:xfrm>
        </p:spPr>
        <p:txBody>
          <a:bodyPr>
            <a:normAutofit fontScale="92500"/>
          </a:bodyPr>
          <a:lstStyle/>
          <a:p>
            <a:pPr>
              <a:lnSpc>
                <a:spcPct val="124000"/>
              </a:lnSpc>
            </a:pPr>
            <a:r>
              <a:rPr lang="pl-PL" sz="2600" dirty="0" smtClean="0"/>
              <a:t>Programiranje je osmišljeno da </a:t>
            </a:r>
            <a:r>
              <a:rPr lang="pl-PL" sz="2600" dirty="0"/>
              <a:t>bude najlakše moguće</a:t>
            </a:r>
            <a:r>
              <a:rPr lang="pl-PL" sz="2600" dirty="0" smtClean="0"/>
              <a:t>.</a:t>
            </a:r>
          </a:p>
          <a:p>
            <a:pPr>
              <a:lnSpc>
                <a:spcPct val="124000"/>
              </a:lnSpc>
            </a:pPr>
            <a:r>
              <a:rPr lang="hr-HR" sz="2600" dirty="0" smtClean="0"/>
              <a:t>Kompatibilno </a:t>
            </a:r>
            <a:r>
              <a:rPr lang="hr-HR" sz="2600" dirty="0"/>
              <a:t>s naprednim programskim jezicima </a:t>
            </a:r>
            <a:r>
              <a:rPr lang="hr-HR" sz="2600" dirty="0" smtClean="0"/>
              <a:t>(</a:t>
            </a:r>
            <a:r>
              <a:rPr lang="hr-HR" sz="2600" dirty="0" err="1" smtClean="0"/>
              <a:t>Pythona</a:t>
            </a:r>
            <a:r>
              <a:rPr lang="hr-HR" sz="2600" dirty="0" smtClean="0"/>
              <a:t> </a:t>
            </a:r>
            <a:r>
              <a:rPr lang="hr-HR" sz="2600" dirty="0"/>
              <a:t>i C</a:t>
            </a:r>
            <a:r>
              <a:rPr lang="hr-HR" sz="2600" dirty="0" smtClean="0"/>
              <a:t>++).</a:t>
            </a:r>
          </a:p>
          <a:p>
            <a:pPr>
              <a:lnSpc>
                <a:spcPct val="124000"/>
              </a:lnSpc>
            </a:pPr>
            <a:r>
              <a:rPr lang="hr-HR" sz="2600" dirty="0" smtClean="0"/>
              <a:t>Za učenike/početnike osmišljen </a:t>
            </a:r>
            <a:r>
              <a:rPr lang="hr-HR" sz="2600" dirty="0"/>
              <a:t>grafički programski jezik </a:t>
            </a:r>
            <a:r>
              <a:rPr lang="hr-HR" sz="2600" dirty="0" smtClean="0"/>
              <a:t>– Microsoft </a:t>
            </a:r>
            <a:r>
              <a:rPr lang="hr-HR" sz="2600" dirty="0" err="1" smtClean="0"/>
              <a:t>Blocks</a:t>
            </a:r>
            <a:r>
              <a:rPr lang="hr-HR" sz="2600" dirty="0" smtClean="0"/>
              <a:t>.</a:t>
            </a:r>
          </a:p>
          <a:p>
            <a:pPr>
              <a:lnSpc>
                <a:spcPct val="124000"/>
              </a:lnSpc>
            </a:pPr>
            <a:r>
              <a:rPr lang="hr-HR" sz="2600" dirty="0" smtClean="0"/>
              <a:t>Ne traži posebnu instalaciju programskog jezika – programira se putem web preglednika.</a:t>
            </a:r>
          </a:p>
          <a:p>
            <a:pPr>
              <a:lnSpc>
                <a:spcPct val="124000"/>
              </a:lnSpc>
            </a:pPr>
            <a:r>
              <a:rPr lang="hr-HR" sz="2600" dirty="0" smtClean="0"/>
              <a:t>Može se programirati putem mobilnih aplikacija za Android i </a:t>
            </a:r>
            <a:r>
              <a:rPr lang="hr-HR" sz="2600" dirty="0" err="1" smtClean="0"/>
              <a:t>iOS</a:t>
            </a:r>
            <a:r>
              <a:rPr lang="hr-HR" sz="2600" dirty="0" smtClean="0"/>
              <a:t>.</a:t>
            </a:r>
          </a:p>
          <a:p>
            <a:pPr algn="r">
              <a:lnSpc>
                <a:spcPct val="124000"/>
              </a:lnSpc>
            </a:pPr>
            <a:r>
              <a:rPr lang="hr-HR" b="1" dirty="0" smtClean="0">
                <a:solidFill>
                  <a:schemeClr val="bg1"/>
                </a:solidFill>
              </a:rPr>
              <a:t>Učenici su rekli…</a:t>
            </a:r>
          </a:p>
          <a:p>
            <a:pPr marL="201168" lvl="1" indent="0" algn="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chemeClr val="bg1"/>
                </a:solidFill>
              </a:rPr>
              <a:t>„… baš je super!”</a:t>
            </a:r>
          </a:p>
          <a:p>
            <a:pPr marL="201168" lvl="1" indent="0" algn="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chemeClr val="bg1"/>
                </a:solidFill>
              </a:rPr>
              <a:t>„… da bar i mi dobijemo </a:t>
            </a:r>
            <a:r>
              <a:rPr lang="hr-HR" dirty="0" err="1" smtClean="0">
                <a:solidFill>
                  <a:schemeClr val="bg1"/>
                </a:solidFill>
              </a:rPr>
              <a:t>micro:bitove</a:t>
            </a:r>
            <a:r>
              <a:rPr lang="hr-HR" dirty="0" smtClean="0">
                <a:solidFill>
                  <a:schemeClr val="bg1"/>
                </a:solidFill>
              </a:rPr>
              <a:t> za doma.”</a:t>
            </a:r>
          </a:p>
          <a:p>
            <a:pPr marL="201168" lvl="1" indent="0" algn="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chemeClr val="bg1"/>
                </a:solidFill>
              </a:rPr>
              <a:t>„A koliko košta i gdje se može kupiti?”</a:t>
            </a:r>
          </a:p>
        </p:txBody>
      </p:sp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Zaključak…</a:t>
            </a:r>
          </a:p>
        </p:txBody>
      </p:sp>
    </p:spTree>
    <p:extLst>
      <p:ext uri="{BB962C8B-B14F-4D97-AF65-F5344CB8AC3E}">
        <p14:creationId xmlns:p14="http://schemas.microsoft.com/office/powerpoint/2010/main" val="212098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Pitanja???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362" y="2572443"/>
            <a:ext cx="2677708" cy="2499194"/>
          </a:xfrm>
        </p:spPr>
      </p:pic>
      <p:sp>
        <p:nvSpPr>
          <p:cNvPr id="4" name="AutoShape 2" descr="Slikovni rezultat za pitanja"/>
          <p:cNvSpPr>
            <a:spLocks noChangeAspect="1" noChangeArrowheads="1"/>
          </p:cNvSpPr>
          <p:nvPr/>
        </p:nvSpPr>
        <p:spPr bwMode="auto">
          <a:xfrm>
            <a:off x="155575" y="-1355725"/>
            <a:ext cx="38100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67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34" y="136854"/>
            <a:ext cx="10205139" cy="605930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465323" y="654157"/>
            <a:ext cx="4478778" cy="1486610"/>
          </a:xfrm>
          <a:solidFill>
            <a:schemeClr val="accent1">
              <a:alpha val="78000"/>
            </a:schemeClr>
          </a:solidFill>
        </p:spPr>
        <p:txBody>
          <a:bodyPr anchor="ctr" anchorCtr="1">
            <a:normAutofit/>
          </a:bodyPr>
          <a:lstStyle/>
          <a:p>
            <a:r>
              <a:rPr lang="hr-HR" sz="8000" b="1" dirty="0" err="1" smtClean="0">
                <a:solidFill>
                  <a:schemeClr val="bg1"/>
                </a:solidFill>
              </a:rPr>
              <a:t>Micro:bit</a:t>
            </a:r>
            <a:endParaRPr lang="hr-HR" sz="8000" b="1" dirty="0">
              <a:solidFill>
                <a:schemeClr val="bg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365963" y="2428875"/>
            <a:ext cx="6677498" cy="625611"/>
          </a:xfrm>
          <a:solidFill>
            <a:schemeClr val="accent1">
              <a:alpha val="78000"/>
            </a:schemeClr>
          </a:solidFill>
        </p:spPr>
        <p:txBody>
          <a:bodyPr anchor="ctr" anchorCtr="1">
            <a:normAutofit/>
          </a:bodyPr>
          <a:lstStyle/>
          <a:p>
            <a:pPr algn="ctr"/>
            <a:r>
              <a:rPr lang="hr-HR" sz="3200" b="1" dirty="0" smtClean="0">
                <a:solidFill>
                  <a:schemeClr val="bg1"/>
                </a:solidFill>
              </a:rPr>
              <a:t>Novi pristup programiranju</a:t>
            </a:r>
            <a:endParaRPr lang="hr-H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4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99" y="231986"/>
            <a:ext cx="4089401" cy="27262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00" y="2887133"/>
            <a:ext cx="4648200" cy="3486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1097280" y="1845734"/>
            <a:ext cx="7010400" cy="4323418"/>
          </a:xfrm>
        </p:spPr>
        <p:txBody>
          <a:bodyPr>
            <a:noAutofit/>
          </a:bodyPr>
          <a:lstStyle/>
          <a:p>
            <a:pPr algn="l"/>
            <a:r>
              <a:rPr lang="hr-HR" b="1" dirty="0"/>
              <a:t>BBC </a:t>
            </a:r>
            <a:r>
              <a:rPr lang="hr-HR" b="1" dirty="0" err="1"/>
              <a:t>micro:bit</a:t>
            </a:r>
            <a:r>
              <a:rPr lang="hr-HR" b="1" dirty="0"/>
              <a:t> </a:t>
            </a:r>
            <a:r>
              <a:rPr lang="hr-HR" dirty="0"/>
              <a:t>je uzbudljiva nova tehnologija koju su razvili </a:t>
            </a:r>
            <a:r>
              <a:rPr lang="hr-HR" b="1" dirty="0"/>
              <a:t>BBC, Microsoft </a:t>
            </a:r>
            <a:r>
              <a:rPr lang="hr-HR" dirty="0"/>
              <a:t>i drugi partneri s ciljem masovne uključenosti u osnovnim školama, ne samo u </a:t>
            </a:r>
            <a:r>
              <a:rPr lang="hr-HR" b="1" dirty="0"/>
              <a:t>STEM području</a:t>
            </a:r>
            <a:r>
              <a:rPr lang="hr-HR" dirty="0"/>
              <a:t>, nego i u dizajnu, umjetnosti i ostalim predmetima. </a:t>
            </a:r>
          </a:p>
          <a:p>
            <a:pPr algn="l"/>
            <a:r>
              <a:rPr lang="hr-HR" dirty="0"/>
              <a:t>Jednostavnost i svestranost ovog uređaja čine ga laganim i zabavnim polazištem djece za ulazak u digitalni svijet, ali isto tako može biti moćan alat za iskusne programere, dizajnere, umjetnike, znanstvenike i inženjere.</a:t>
            </a:r>
          </a:p>
          <a:p>
            <a:pPr algn="l"/>
            <a:endParaRPr lang="hr-HR" dirty="0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 </a:t>
            </a:r>
            <a:r>
              <a:rPr lang="hr-HR" dirty="0" err="1"/>
              <a:t>micro:bit</a:t>
            </a:r>
            <a:r>
              <a:rPr lang="hr-HR" dirty="0"/>
              <a:t> – u</a:t>
            </a:r>
          </a:p>
        </p:txBody>
      </p:sp>
    </p:spTree>
    <p:extLst>
      <p:ext uri="{BB962C8B-B14F-4D97-AF65-F5344CB8AC3E}">
        <p14:creationId xmlns:p14="http://schemas.microsoft.com/office/powerpoint/2010/main" val="357871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 </a:t>
            </a:r>
            <a:r>
              <a:rPr lang="hr-HR" dirty="0" err="1"/>
              <a:t>micro:bit</a:t>
            </a:r>
            <a:r>
              <a:rPr lang="hr-HR" dirty="0"/>
              <a:t> – u</a:t>
            </a:r>
          </a:p>
        </p:txBody>
      </p:sp>
      <p:sp>
        <p:nvSpPr>
          <p:cNvPr id="2" name="Rezervirano mjesto sadržaja 1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6291074" cy="4372186"/>
          </a:xfrm>
        </p:spPr>
        <p:txBody>
          <a:bodyPr>
            <a:noAutofit/>
          </a:bodyPr>
          <a:lstStyle/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hr-HR" dirty="0"/>
              <a:t>Riječ je o tehnologiji izrazito malih ulaznih </a:t>
            </a:r>
            <a:r>
              <a:rPr lang="hr-HR" dirty="0" smtClean="0"/>
              <a:t>barijera </a:t>
            </a:r>
            <a:r>
              <a:rPr lang="hr-HR" dirty="0"/>
              <a:t>za koju je već razvijen bogati </a:t>
            </a:r>
            <a:br>
              <a:rPr lang="hr-HR" dirty="0"/>
            </a:br>
            <a:r>
              <a:rPr lang="hr-HR" dirty="0"/>
              <a:t>edukacijski sadržaj.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hr-HR" dirty="0" smtClean="0"/>
              <a:t>Iznimno </a:t>
            </a:r>
            <a:r>
              <a:rPr lang="hr-HR" dirty="0"/>
              <a:t>jednostavan i pristupačan </a:t>
            </a:r>
            <a:r>
              <a:rPr lang="hr-HR" dirty="0" smtClean="0"/>
              <a:t>način </a:t>
            </a:r>
            <a:r>
              <a:rPr lang="hr-HR" dirty="0"/>
              <a:t>korištenja i mogućnost bežičnog </a:t>
            </a:r>
            <a:br>
              <a:rPr lang="hr-HR" dirty="0"/>
            </a:br>
            <a:r>
              <a:rPr lang="hr-HR" dirty="0"/>
              <a:t>spajanja te </a:t>
            </a:r>
            <a:r>
              <a:rPr lang="hr-HR" b="1" dirty="0"/>
              <a:t>velik broj senzora </a:t>
            </a:r>
            <a:r>
              <a:rPr lang="hr-HR" dirty="0"/>
              <a:t>omogućuju korištenje ovih "mini računala" na </a:t>
            </a:r>
            <a:r>
              <a:rPr lang="hr-HR" dirty="0" smtClean="0"/>
              <a:t>razne </a:t>
            </a:r>
            <a:r>
              <a:rPr lang="hr-HR" dirty="0"/>
              <a:t>načine u školama, uključujući i standardne predmete kurikuluma kao što su kemija, biologija, matematika, glazbeni i likovni odgoj i informatika. 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94" y="2386119"/>
            <a:ext cx="4937125" cy="329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1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„Kocka, kocka, kockica” </a:t>
            </a:r>
            <a:r>
              <a:rPr lang="hr-HR" dirty="0" smtClean="0"/>
              <a:t>– ideja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0" y="2084918"/>
            <a:ext cx="4937125" cy="38925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737" y="3561740"/>
            <a:ext cx="642357" cy="5742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04913" y="2879358"/>
            <a:ext cx="89800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120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  <a:endParaRPr lang="en-US" sz="120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1694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„Bacanje kocke” </a:t>
            </a:r>
            <a:r>
              <a:rPr lang="hr-HR" dirty="0" smtClean="0"/>
              <a:t>– postignuća učenika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 smtClean="0"/>
              <a:t>Odigrati partiju „Čovječe, ne ljuti </a:t>
            </a:r>
            <a:r>
              <a:rPr lang="hr-HR" dirty="0"/>
              <a:t>se!”, </a:t>
            </a:r>
            <a:r>
              <a:rPr lang="hr-HR" dirty="0" smtClean="0"/>
              <a:t>dobro se zabaviti i pritom nešto novo naučiti.</a:t>
            </a:r>
          </a:p>
          <a:p>
            <a:pPr algn="just"/>
            <a:r>
              <a:rPr lang="hr-HR" dirty="0" smtClean="0"/>
              <a:t>Opisati kocku.</a:t>
            </a:r>
          </a:p>
          <a:p>
            <a:pPr lvl="1" algn="just"/>
            <a:r>
              <a:rPr lang="hr-HR" dirty="0" smtClean="0"/>
              <a:t>Prepoznati da kocka ima samo brojeve od 1 – 6.</a:t>
            </a:r>
          </a:p>
          <a:p>
            <a:pPr lvl="1" algn="just"/>
            <a:r>
              <a:rPr lang="hr-HR" dirty="0" smtClean="0"/>
              <a:t>Objasniti da se broj na kocki dobiva slučajnim ishodom („odabirom”).</a:t>
            </a:r>
          </a:p>
          <a:p>
            <a:pPr algn="just"/>
            <a:r>
              <a:rPr lang="hr-HR" dirty="0"/>
              <a:t>Napraviti kocku – rabeći novu tehnologiju – </a:t>
            </a:r>
            <a:r>
              <a:rPr lang="hr-HR" dirty="0" err="1"/>
              <a:t>micro:bit</a:t>
            </a:r>
            <a:r>
              <a:rPr lang="hr-HR" dirty="0" smtClean="0"/>
              <a:t>.</a:t>
            </a:r>
          </a:p>
          <a:p>
            <a:pPr lvl="1" algn="just"/>
            <a:r>
              <a:rPr lang="hr-HR" dirty="0" smtClean="0"/>
              <a:t>Prilagoditi slučajni odabir brojeva od 1 do 6.</a:t>
            </a:r>
          </a:p>
          <a:p>
            <a:pPr lvl="1" algn="just"/>
            <a:r>
              <a:rPr lang="hr-HR" dirty="0" smtClean="0"/>
              <a:t>Pokazati dobiveni broj kao rezultat „bacanja kocke”.</a:t>
            </a:r>
          </a:p>
          <a:p>
            <a:pPr lvl="1" algn="just"/>
            <a:r>
              <a:rPr lang="hr-HR" dirty="0" smtClean="0"/>
              <a:t>Primijeniti dobiveni broj kao preduvjet ponavljanja reprodukcije zvuka toliko puta koliko je dobiveni broj.</a:t>
            </a:r>
            <a:endParaRPr lang="hr-HR" dirty="0"/>
          </a:p>
          <a:p>
            <a:pPr algn="just"/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29553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80" y="3138387"/>
            <a:ext cx="4763165" cy="1438476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„Bacanje kocke” – kôd</a:t>
            </a:r>
            <a:endParaRPr lang="hr-HR" dirty="0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6285558" y="3255701"/>
            <a:ext cx="334316" cy="533402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276848" y="2609370"/>
            <a:ext cx="2800351" cy="646331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altLang="sr-Latn-RS" dirty="0" smtClean="0">
                <a:ea typeface="Tahoma" panose="020B0604030504040204" pitchFamily="34" charset="0"/>
                <a:cs typeface="Tahoma" panose="020B0604030504040204" pitchFamily="34" charset="0"/>
              </a:rPr>
              <a:t>Prikaz slučajnog broja od 1 do 6 pribrajanjem broja 1</a:t>
            </a:r>
            <a:endParaRPr lang="hr-HR" altLang="sr-Latn-RS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546" y="2636336"/>
            <a:ext cx="2962275" cy="2442577"/>
          </a:xfrm>
          <a:prstGeom prst="rect">
            <a:avLst/>
          </a:prstGeom>
        </p:spPr>
      </p:pic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3266779" y="3260317"/>
            <a:ext cx="867717" cy="154262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00721" y="2932536"/>
            <a:ext cx="2666058" cy="646331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altLang="sr-Latn-RS" dirty="0" smtClean="0">
                <a:ea typeface="Tahoma" panose="020B0604030504040204" pitchFamily="34" charset="0"/>
                <a:cs typeface="Tahoma" panose="020B0604030504040204" pitchFamily="34" charset="0"/>
              </a:rPr>
              <a:t>Naredbe se pokreću kada se protrese </a:t>
            </a:r>
            <a:r>
              <a:rPr lang="hr-HR" altLang="sr-Latn-RS" dirty="0" err="1" smtClean="0">
                <a:ea typeface="Tahoma" panose="020B0604030504040204" pitchFamily="34" charset="0"/>
                <a:cs typeface="Tahoma" panose="020B0604030504040204" pitchFamily="34" charset="0"/>
              </a:rPr>
              <a:t>micro:bit</a:t>
            </a:r>
            <a:endParaRPr lang="hr-HR" altLang="sr-Latn-RS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09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„Bacanje kocke” – kôd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619" y="1805090"/>
            <a:ext cx="5356533" cy="3528911"/>
          </a:xfrm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 flipH="1" flipV="1">
            <a:off x="4744526" y="2844360"/>
            <a:ext cx="1002783" cy="23918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747311" y="2912090"/>
            <a:ext cx="2576809" cy="369332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altLang="sr-Latn-RS" dirty="0" smtClean="0">
                <a:ea typeface="Tahoma" panose="020B0604030504040204" pitchFamily="34" charset="0"/>
                <a:cs typeface="Tahoma" panose="020B0604030504040204" pitchFamily="34" charset="0"/>
              </a:rPr>
              <a:t>Prikaz slučajnog broja „x”</a:t>
            </a:r>
            <a:endParaRPr lang="hr-HR" altLang="sr-Latn-RS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V="1">
            <a:off x="3266778" y="3640346"/>
            <a:ext cx="1477749" cy="76972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52425" y="4076700"/>
            <a:ext cx="2914354" cy="646331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altLang="sr-Latn-RS" dirty="0" smtClean="0">
                <a:ea typeface="Tahoma" panose="020B0604030504040204" pitchFamily="34" charset="0"/>
                <a:cs typeface="Tahoma" panose="020B0604030504040204" pitchFamily="34" charset="0"/>
              </a:rPr>
              <a:t>Ponavljanje zvuka zadani broj puta („x puta”)</a:t>
            </a:r>
            <a:endParaRPr lang="hr-HR" altLang="sr-Latn-RS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" r="5249" b="2189"/>
          <a:stretch/>
        </p:blipFill>
        <p:spPr>
          <a:xfrm>
            <a:off x="9229725" y="1616710"/>
            <a:ext cx="2962275" cy="4481832"/>
          </a:xfrm>
          <a:prstGeom prst="rect">
            <a:avLst/>
          </a:prstGeom>
        </p:spPr>
      </p:pic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3010619" y="2234826"/>
            <a:ext cx="396815" cy="16331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29319" y="1880614"/>
            <a:ext cx="2781300" cy="646331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altLang="sr-Latn-RS" dirty="0" smtClean="0">
                <a:ea typeface="Tahoma" panose="020B0604030504040204" pitchFamily="34" charset="0"/>
                <a:cs typeface="Tahoma" panose="020B0604030504040204" pitchFamily="34" charset="0"/>
              </a:rPr>
              <a:t>Pridruživanje dobivenog slučajnog broja varijabli „x”</a:t>
            </a:r>
            <a:endParaRPr lang="hr-HR" altLang="sr-Latn-RS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78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2327</TotalTime>
  <Words>1109</Words>
  <Application>Microsoft Office PowerPoint</Application>
  <PresentationFormat>Široki zaslon</PresentationFormat>
  <Paragraphs>147</Paragraphs>
  <Slides>29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4" baseType="lpstr">
      <vt:lpstr>Calibri</vt:lpstr>
      <vt:lpstr>Calibri Light</vt:lpstr>
      <vt:lpstr>Tahoma</vt:lpstr>
      <vt:lpstr>Times New Roman</vt:lpstr>
      <vt:lpstr>Retrospektiva</vt:lpstr>
      <vt:lpstr>Utjecaj korištenja micro:bit tehnologije  na učenje programiranja</vt:lpstr>
      <vt:lpstr>Uvod</vt:lpstr>
      <vt:lpstr>Micro:bit</vt:lpstr>
      <vt:lpstr>O micro:bit – u</vt:lpstr>
      <vt:lpstr>O micro:bit – u</vt:lpstr>
      <vt:lpstr>„Kocka, kocka, kockica” – ideja</vt:lpstr>
      <vt:lpstr>„Bacanje kocke” – postignuća učenika </vt:lpstr>
      <vt:lpstr>„Bacanje kocke” – kôd</vt:lpstr>
      <vt:lpstr>„Bacanje kocke” – kôd</vt:lpstr>
      <vt:lpstr>Radio veza micro:bit – ova: „Kviz”</vt:lpstr>
      <vt:lpstr>„Kviz” – ideja</vt:lpstr>
      <vt:lpstr>micro:bit učitelj – kôd</vt:lpstr>
      <vt:lpstr>micro:bit učenici – kôd</vt:lpstr>
      <vt:lpstr>Odgojno – obrazovni ciljevi korištenja micro:bit – a u nastavi</vt:lpstr>
      <vt:lpstr>Očekivana učenička postignuća</vt:lpstr>
      <vt:lpstr>Micro:bit</vt:lpstr>
      <vt:lpstr>Pretpostavke</vt:lpstr>
      <vt:lpstr>Ciljevi istraživanja</vt:lpstr>
      <vt:lpstr>Provođenje istraživanja</vt:lpstr>
      <vt:lpstr>Hipoteza</vt:lpstr>
      <vt:lpstr>Volim programirati</vt:lpstr>
      <vt:lpstr>Želim da na nastavi informatike više programiramo uz upotrebu micro:bitova</vt:lpstr>
      <vt:lpstr>Programirati mi je zanimljivije uz upotrebu micro:bita</vt:lpstr>
      <vt:lpstr>Programirati mi je jednostavnije uz upotrebu micro:bita</vt:lpstr>
      <vt:lpstr>Micro:bit</vt:lpstr>
      <vt:lpstr>Zaključak…</vt:lpstr>
      <vt:lpstr>Zaključak…</vt:lpstr>
      <vt:lpstr>Zaključak…</vt:lpstr>
      <vt:lpstr>Pitanja???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Damir Vrbanec;Leki</dc:creator>
  <cp:lastModifiedBy>Damir Vrbanec</cp:lastModifiedBy>
  <cp:revision>46</cp:revision>
  <dcterms:created xsi:type="dcterms:W3CDTF">2017-09-21T12:00:30Z</dcterms:created>
  <dcterms:modified xsi:type="dcterms:W3CDTF">2018-05-23T11:10:51Z</dcterms:modified>
</cp:coreProperties>
</file>